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73" r:id="rId4"/>
    <p:sldId id="275" r:id="rId5"/>
    <p:sldId id="257" r:id="rId6"/>
    <p:sldId id="258" r:id="rId7"/>
    <p:sldId id="278" r:id="rId8"/>
    <p:sldId id="281" r:id="rId9"/>
    <p:sldId id="259" r:id="rId10"/>
    <p:sldId id="264" r:id="rId11"/>
    <p:sldId id="260" r:id="rId12"/>
    <p:sldId id="265" r:id="rId13"/>
    <p:sldId id="261" r:id="rId14"/>
    <p:sldId id="263" r:id="rId15"/>
    <p:sldId id="267" r:id="rId16"/>
    <p:sldId id="276" r:id="rId17"/>
    <p:sldId id="280" r:id="rId18"/>
    <p:sldId id="279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FFFF99"/>
    <a:srgbClr val="FFFFFF"/>
    <a:srgbClr val="1BC323"/>
    <a:srgbClr val="48E650"/>
    <a:srgbClr val="27E130"/>
    <a:srgbClr val="35E33D"/>
    <a:srgbClr val="AEE92B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4660"/>
  </p:normalViewPr>
  <p:slideViewPr>
    <p:cSldViewPr>
      <p:cViewPr>
        <p:scale>
          <a:sx n="70" d="100"/>
          <a:sy n="70" d="100"/>
        </p:scale>
        <p:origin x="-202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0101-FCDF-4182-AF63-141152CED21E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02538-7231-4160-8857-0376D3558DF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10706-9EC2-437E-A77B-2328AE086D91}" type="datetimeFigureOut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C974C-1F86-45E0-B25B-21B59B13335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9846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C974C-1F86-45E0-B25B-21B59B133351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Načítať a upraviť!!!!!!!!!!!!!!!!!!!!!!!!!!!!!!!!!!!!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C974C-1F86-45E0-B25B-21B59B133351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k/url?sa=i&amp;rct=j&amp;q=&amp;esrc=s&amp;frm=1&amp;source=images&amp;cd=&amp;cad=rja&amp;uact=8&amp;ved=0CAcQjRw&amp;url=http://www.tapetenshop.de/tapetensuche/306210.html&amp;ei=mLBHVNukAoOgPZvdgMAG&amp;bvm=bv.77880786,d.bGQ&amp;psig=AFQjCNGwsQjx2XoRoVpXcnQbMDKezzu0sw&amp;ust=1414070585012997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sk/url?sa=i&amp;rct=j&amp;q=&amp;esrc=s&amp;frm=1&amp;source=images&amp;cd=&amp;cad=rja&amp;uact=8&amp;ved=0CAcQjRw&amp;url=http://www.slidegeeks.com/powerpoint-templates/11783-sea_with_waves_nature_powerpoint_templates_and_powerpoint_backgrounds_0711/&amp;ei=c6xIVO7rIsHyPO3RgJAN&amp;psig=AFQjCNH1vN4IWZYom93ixNUNVRdpIm9VTg&amp;ust=1414135282458243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051B-6679-474F-A28C-A078C3A493CA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8" descr="https://encrypted-tbn1.gstatic.com/images?q=tbn:ANd9GcSvBRRF5d77F_Q_giFvGagWHGth2Ps2siFnyJnPdY8MmqqgJeZ6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lum bright="-20000" contrast="-40000"/>
          </a:blip>
          <a:srcRect/>
          <a:stretch>
            <a:fillRect/>
          </a:stretch>
        </p:blipFill>
        <p:spPr bwMode="auto">
          <a:xfrm rot="5400000">
            <a:off x="6179351" y="3893352"/>
            <a:ext cx="1214421" cy="4714876"/>
          </a:xfrm>
          <a:prstGeom prst="rect">
            <a:avLst/>
          </a:prstGeom>
          <a:noFill/>
        </p:spPr>
      </p:pic>
      <p:pic>
        <p:nvPicPr>
          <p:cNvPr id="8" name="Picture 8" descr="https://encrypted-tbn1.gstatic.com/images?q=tbn:ANd9GcSvBRRF5d77F_Q_giFvGagWHGth2Ps2siFnyJnPdY8MmqqgJeZ6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lum bright="-20000" contrast="-40000"/>
          </a:blip>
          <a:srcRect/>
          <a:stretch>
            <a:fillRect/>
          </a:stretch>
        </p:blipFill>
        <p:spPr bwMode="auto">
          <a:xfrm rot="5400000">
            <a:off x="1535882" y="3893352"/>
            <a:ext cx="1214421" cy="47148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5392-416A-4E9F-AAA9-07DA6736F219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884E-4F75-4CF5-B858-99C7A4AFA914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C65B6B-DC5E-416E-9DC3-A4253267BE99}" type="datetime1">
              <a:rPr lang="sk-SK" smtClean="0"/>
              <a:pPr/>
              <a:t>28. 10. 2014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k-SK" dirty="0" smtClean="0"/>
              <a:t>SMEC 2014, Dublin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8F0F4-B502-4A38-AD38-67952854580F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3014" name="AutoShape 6" descr="data:image/jpeg;base64,/9j/4AAQSkZJRgABAQAAAQABAAD/2wCEAAkGBxQTEhQUExQWFhUXFxgXGBgYFxcaGhwcFRcXFxgeGB0YHCggGBomHRQXITEiJSktLi4uGB8zODMsNygtLisBCgoKDg0OGxAQGywmICQsLCwsLywsLCwsLCwsLCwsLC4sLCwsLCwsLCwsLCwsLCwsLCwsLCwsLCwsLCwsLCwsLP/AABEIAMIBAwMBIgACEQEDEQH/xAAcAAABBQEBAQAAAAAAAAAAAAAAAgMEBQYBBwj/xABCEAABAwIDBAgDBQUHBQEAAAABAAIDBBESITEFQVFhBhMicYGRofAyscEUQlLR4RUjYnLxBzNDgpKy0lNjc4OiFv/EABoBAQADAQEBAAAAAAAAAAAAAAABAgMEBQb/xAA1EQACAgEDAgQDBgQHAAAAAAAAAQIRAwQSITFRE0FhcQUigRQjMpHB0RWh8PEzQlNigrHh/9oADAMBAAIRAxEAPwDX9RmMrnuSpInaiw/h4JvZ8jnZKe9niulunRSCUlaIvUAjM58ktsDQAUprSlNIKiyySGZXbgkFhUuOnuU+af0UbidpCijubLs8BbZTGR2BufzTMszbZ6qNzsmlRDIsl10eV/NQ6uuATUO1LnCRfdfcr0+pg82NfK2MucuFwsuVDxu8k292X5/RapnJKVNiw8IEg4qBI4nJrczxS46YjN3loFNmKytvhEuQjebKO+oYNXN81Bqib8b7lU1Fz3KyZz5dU4vhF4doxXti8gT9EiXacYOp/wBJUemohBEZ52ktsMLb2JLtL+96Zo62mk7T8TDbQC/PUb92YUb0TeVpXSvuS27RYSAMR8P1Tcm0gMgxxA1zATn7cgjbZkV2nW/xcNb235JUW1KaRrmOYYwbOFjfUZi/lZPE9Cavjer/AK8yFHtMvcQA1tuOI/7QrHEMAc14c7hhLd179rUJymFJcYTfDqL5Aa3PEX18UuahjnP7k3zseAA0w++KjfyXWGdcNN+5Tirk/CDuOvz0R9v4tI7lcP2Q1gy1Gveq07Pc52FaqaOeeLNDgS2qaf6JwC+hHmFZx7GDGgnPwVDtKDMgfopU0ycmOeNXNEggppyqTVvZkH6btRwSmbVI+JoPdkrbkY7k+hYOKaJTbNoRu3lvf+imx02IXaQRyIKtZXa2RCUklPuhPBNOCkiholCXhQgPYqSjDGjuTVRDcqze1MSheKpcn11FQ6NPxQWTjykF60srwiTBHmnJ8k2CQLpT7kZqhJXTvvfkq2rYbb+9WuC5smqunyWidFZR3Iy8sVymGxHEFoBSa5KEyjOIOI0OQ+S13Hmz0zTTHBQ4QDx4pdTTMa0GR4aMieG7Xgr5xa5l7WsN/L+i8025WSvcWki19BoNyrFuRrqZwwQurs29JQRmQkG9xiHcU9PTxOcGXGI6adxyWP6PbZEWb3HsNLWNGpvrfgBb1S6jaD5Htmbk5pvwuOHzUbZWUjrMWxNLr5Gqd0ejJBI0525Zp39hRtu7LTl89UzD0piLQHHO3atnbv5Ko2z05iAcyJpN/vnQHjbeoW9m8smmit3AnpRDiidiu1ozyGR7yd+i8/qXMabNHf8Ap4KzdUSSN7Tn4M9SQDfPRU80diSD7/NaxVHjanKss9yR05/kgixyNkyxyUxaI5+R1sJ46qdQVkkLmFrjYO+EaW5qLEE8XADmtNiaKrJKMk0z0Ci23TSAl5DH/ea7Kx0GfBQZNvQQuDGFr3Yu28/CATnhdaxI0WOqKjEwYjhfhs62/PI89yrHEu+9utxCw2HpvXSror7nq9XtinDQXP8AiFxYE5XtfLcqeq2cJ2h8bwWC5Nha1joRx71jX1bza/xAYchYEbsgrTZ3SJ0dgGtGVnZXvbv0JyuiTXQtPVQyusi4IlTTOuSBkN+5V9RbdbT3dao7VhlBD3NjBPAn5DLPfu5Ksko4+re8SB1nWaBocr3PDK60UrOGWFLmLtGeeUlsxBuCQeN7FPSAJpxaE5XmQmWNPtqcDN4I/jz0tpv3p9/SS7e0wF3kLcr33qifKE0SjyNdGapX1L0dJf8AsNPifyXFQYOSFTfPuaVE+nnFIkalSIiGS4D6AgzR2TEbblS6oblHp4c7krRPgqyWWhMV9RgbffoFJJzVPO+5LneHJRFWyMjdcDWy7tcS83LvP9O5W7owbLL7TrbAubqwZjeTe4Por7Yta2aFr2kZ8NxVprzMsM4p7L5O1MeHO2Wnmori03dcAWv5KTtWcRxFzjmcgOJ3LGVkzrh7jnbTcpgmxnzrGT9sbdIDgw4W8d9uffwWTqKoPzOQ4fnzSa+qMht90HzPFRHtvbT3uXTGCSPntTq5ZZegh0l0p9a4CwNuJ3/ouOiIHD3ookgPirqjlTYOlOhyH4Rv709HDftP8G+9FMo9kOLA8jXRPVdIYmBzhroLgeP6pwbLHKrojOjc/MmzRuCZrWdmwbYbk4ZH4MRuOGltN1731CgOe5x7RJRRshuhpsfGyfjjSsIaNM0AE6mwWiikZuTYOPD9UkM4++9L61o09+KYkffetCqs5PLfJMXHBOOj4lNs5eqzl1No0lwSozbD2i1wFrjfbQ5aHQeCnGdzRYsjeNziOOuhF1WNdbvXZJHWs05HMju0VHDi0aRyO+Se2a/+CzELWIxW3nNu/VKnoXOu5wDctwA0B3eAUahqpGEHL379VKlq3ObYqFFkuca6lHM/cojnKbUR79yjhniolFtloNUNNYl4FIhpy45ZJEz8NwADz3+e5NtK2Tut0hssCEpsv8IQrUieT6TmRTnJclXY9F5h9KNSjXuXBHySpSlnd796pYG6gWae4rLvktcEkrVSMxAjcVm9oU1rrTGzLInVoZjYHdo55WPCyz+z3yRTvjbdouCQD43y0GZV7Suw5Lm0oCTjY0F282G/L5ZLX0OLJj3JSXVMY2lXiZ5Bv+7GTd27M+96oNqNdisbnUWsRu7s/wCiny1OE4tL3ab5cd2/X0TLXDE4ukOE9/EHPkbDS+gVo8HHqH4nDfJDOyX7m7sVt9j670uk2HIcy0jhfLz8E+/a73nBC3IDIkWIsDnr45qaytqbatJ5NVnJmMMOm3f5n7LgrnbMLYy52rd2/l6X81Hi2QZAS25AO8a6e/BbCmfjiJlFjfMHfw8FX1FRga6OKx14nytqoU2dUtHiSUr4r6kFlV1NMMYAAJsLXIN+zvHAqkqNtvlaGuiY61z8OmlrWKdkoJ5GgB12ixs52mRGg71AihfE/ttOW+xI9NymjmyZ8jSSTS6C6+bsMYWZZuyJt2nE2HAAZKFR05c7IE/pwV9RxYiTixNH3cuAsRp7Kf2UGgktGV7u4t7wc1ZSoosW9q31INBsoSXFyDYnv4eF/ks5NEWkh2oNivQ9n0gYSeRAHDO6zPSOgtI+TcSPM/qpjLc+TTNpvDxp0UTeJSXPcdMhyTgjFidbBNPxcRbda1/Rato5EhJYd5S7JMTCfqnhH5okGNgJyNiUBYpxvu6siGKYE44gDNNOkAGo98lHfMN9yrlKsblzKdhp72Fs0iM30CnRtw78zryClImUq4OTjAMIVe6Ab/ferBzd/kosg4n8/wBFMo8FYS7EMx/xIS7nc35oWVI6bZ9GS80NKQ5OALyD6kbeLpbzvC49IxoBQGSqZm3J3q4JyVdOO1orRBTOisbpYfuT09iSosjQtLMWq6Dz4GPFnNae8ApP2SM2DmNt3AfJNRVFskqap4JZHydTp2FFhIaCDuNySPPJUBmfFKY5AL7shYjiFqqeQlgO/wDVQOkuzOtbG4ZObvAUqXcxz6dOO7Gqa7DUM3IeBsuubfv7s1S7KqC9rtzmXuN2WRt6ZKZHVX35XAPInQjkd4VjOGRSSseLc9LHcR7ySXtJzGZ+fIp3HnY+/wCqTJlmNEsnYUtXs4tJfCcLszh3fof0UzZ7A+0lu1az+PO43hWDrEd6htaWPHDf45KbM/BUJWun9cj1OMJLd1rju0VL0lcGhrrXIPgOA9brQGHMHgSPA5/ksr0wr2tDYm3L743EbgcgPG6mL5GpVY2illcAAHbxc2IHxabs8r5c1HbTNJd+8w8iDY+X1UVzSMr3UhgvrddMVZ5DdHHQBp0vzBunIiB7K7FI3QjP0SzUAHQea1SRlJt8HJHH+qiyOPH34KQ6RvD1CQZODfN10YjwRRGeaeipTvTjQ47gFIZDxz5bkUCZZDsVhk3zXch7+aRNOG5DXgE2TlcrS0ZU3ydlfxOu4fU71DfNnYJb5FxsY35LNu+hvFJdTnWcvfmhLEjfYXVP1J+h9A1JskxPPenJY7pbWLxvI+sBwUdxspEjkw94OShEiZJ+zlwVZNUE5J+Zij4FokQxgklNvUktKaew8FJm0yE6muhkNibKU2FxNraqzi2bYA70bKrH5keigJbwUiqjIDSN35ZKe2IAWXKptm23n6Ku7k1SMjBsssqMYya4Eu4XJBH18lVVezpmPeQw9Wbhp3byBx+7bxWwqHXJblYBufed/kubYl6qnc854QDwuW2cPWw8VdSZhk08HHt5mH+23YDfMWB7jp6hTRWXHI5+aoA6zXDm0eNypLHWFv4ffzWtHlRzSRd0U2RB8PFLfmqmjlzU1sqijox5rjyTOv8AfgsLUNaZpnjRznhp5/DceIcVo62psxxvmQWt/mdkPUhUdLT4WyB3aYPh7mG7iMtXEgLXGuTl1WRzVFQ5uDmePvVMSSZ3zSg4uJO6/wBdyfDbXJ8l0Lk4fw9RhsZvopbICRmmOuO6w70oTE6ElWVFJbmPCnaNSPROYmj9AozWEqS2EAXcVdGcvVi2v5eajTSudk3IcUpxc7IZBLIDBxKNWFw/UaihDRcqPPNcpbsTjwCcjpwN11FN8Iumly+pFYwpzqRvKklncO5NPjO6ybaJ32NlzefkhJMB5eqFWmX+XufRN0XUJtcFJZJdeMfXUKkUTDe6emeoTqiylEpD5blZR2AXTMlYNEy6ca3sroFqIgmxECVVDagGRcE9FXk5NFyqshcluQB4JEkxNsITEQc4Z5Dln8k8SGi49M/U5KCaJJcG5nwUGeq1J13BRy97jYA95Bv+iWyma3N58NT6fqpSoqNUVK6R5cfhvfvI3n5BZ7pttgPd1MZGFnxHi7cOdlP6RdLGRtMUJ7drZC+H6YvlqbLEQwk5uGepF78+0d5+fctILm2cGrzUtkfqPRQ5AnTW3oPfNNTS9rD94+wlS1GfE7gEyw4SXv8AiOg4d3PmtjyZSXRExrwwAbzkPqlT1OEXGu5VXXOc/nuA+iuHUPUtxyluO3YjOovo53Ab/DkpSEXKV7eiKapJc6xPwW/1HP8A+W/MqLX1JLRG2/E8huHyV1T7Ie6KSa7Wsa02LhbEdTbmSsu+Wxs3M7zuXSqSoxlCadtdRTRh0GaasdBnfXvT8cJOufvfwXZZGsyHad6BXoz3c0hkU+92vBOxtB58hp42SI4XOzdkpDRuapSIlL1HW2br4AfRK6snMrsUYHMpZhJ1yHALQw9hov3NCQIuJ8B9SpBiOgyHNMva3e7y0QDL3AZX8tUpoG5pPM/qudY0aD0TLy53H5KrZolY6944tTLqy2iR9nPBJdS8vRQ3LyLqMPMV+0RwQm/s54Lip94XrEe4xttofRPNntrfyH/ILKimmbn1Mw/9bvomzVuabEkHg4Fp9bFcf2ZP8Mkz1P43t/xcM4/Q1z5mlxBPZtkSXA+QKjOgjcT2wB/5D6LMuqpBnjA7w4/K6gbRfJJkypDXcQ5//EhZywOPDO7F8Qx5obsfKNsaGmsLvz3/ALx35pLtlUxzLrj/AMjuPIrExU9Xlacv73j5CDRToaipa4CSTLgGtOfG5jVfDZr4/dGqj2TSNzEbT3km+vHVTWVMbG2aGjusPNZV+0XWsHRH+Z4bn/ot5KFUbSlBtaEn+Aud6hoCRwuXQjLqseKO6bpGxdteFuRkYORd9FHqdtwtBOMW5MJKx7dqSi5eWjlgJ9dyn0sj5WX6y3ANAHmSD6KzwOPUxxa7Hm4xtMkVHTZhyjaSPxOP0aD62VJV7SmeSXS2B3fD8gSfRSDSXdZ5c4/dBme2533w2uLXXY9m3ItDFl3k+ZFx7zRQSKyeWfmU5mF9Lka4Rc+QvbxIUeerv2R2eXxO/wBLbrTu2SHCxjvyc99vUkW7gpdPQGMDBFG13ANBPmbfJWMXpJy6sydPSyH+7jdzcQST3AZ+dlOpejMrzeRwZ/NYu8hp7yWil2gI85JGgW+EWB8xr4BUFV0lY24hjuSblxJufE3t5K6i30Kyw6fHzN36f2L2j2ZDA0mMFz9MZFzc6YRvPJVFZBFG687xc9p4vieeDeXM71U1fSiV2TS2MWtZvad57vRUU8pcbgkk7zn+nzWsMbXLMs+qxUowj+xcdIttuqbMaOribk1oPz4+9VSYGt/LenPsLwA55IB3nL1OfklQ04Ggv3D881tGNeR52TK8j3N2NjE7IDCPVLbCG8ypXVneQBwH1XWgfdHitKMHIYbFxUynpr5D0+pSoYr7r9yuKQFrbCLxJAR3XBEZ4r+8lSEUGzm3zXdoSRx3+8eF/wAk9NI+1gzDxsbn0UWPZ7Xfe7XB2SzafVnZHPhktmFpvuU1XV4zmAOAF/qm2MvuV1Bs5xDjk2xsBb17lyWic3Mm5UqSM5YJv5mVYjHCyQ+LK9svRWENM52nmVFr4XMPaHjc29d60TOVyju23yRb8vVB7knrR/VJvyU2TR3Fy9ULuMewUKRSPpGybmp2vFnNa4cCAfmnULwj7Iy+2OiLHDFBaN34fun/AInuWMqKd8Ly2Rha7yPe06FetqNW0McrcMjQ4c/ody3x53FVLlHnZ/h8ZT8XC9k+66P3XmeaU9bC0kvubt0LdD3jTvCYO2ozvceQaX+WV1oNsdCnNu6A4h+Bxs4dx0PisPtLZFnWeHsfwJcPS+fgt4xhP8LOWeu1On4zw/5Llf8AhLqdvRR/FFM/O9+qGXqtJ0d6KOnjbLI8xseMTI2WxWOhe4g58gsA/ZTtMXq/6PWupOlc8VNHAA0FoDGuFy88A1pv2t180liyRXDruZfb9LmkvEW5roqvr6Gpl6Dx27EsgP8AFhcPUX9Vmtr9EZoruADh+KMf7mH6XXoWw2SCCMSm8mEYu/gp1lzxzzj52ehk+G6fIrUdr7x4f7Hi7KmONtpIzpYFmh79LHvKhTdII25Bh/zPd9CvVtvdFo57ltmP4gXB/mG/vXne2OiMsRJMZA/GwY2/mF0Qljn6M4sv2vBw1uXdLn6opZOlUlrMaxvMA/qor9sVElwXvIOoaGtB7yMynZNnv3SA8rgelk2dmye3BbrGjilr2+HIhva/eLd+Jx8zYJLqZztSSOBdYeTVP/Z5HxPa3xJKtdmdHHy26uKSXmRgZ5nXwuknFL5mVhOeR/dxb9l+pnIKFzjZtv8AKMvElaXo/wBH3yvDYh1jxq8/3bO8/edyHotpsjoFoal4t/0osm/5nau8LLaUtIyNoZG0NaNABYLmyalLiB6OD4ZOfOd8dl+r/b8zyLp5s2Ol6mPE6SUgvc5x7NvhGFoyGh8llmF50Fh3WC9W/tA6OOnLJmNc4tGEhvxAAkggb9TksA7ZjwbEy93VOv8AJbYZrYrfPqzl1eOUMrSg68qXH8isZTbiSSdw93KtKDZhe4Ma10j/APps3fzHRoV90c6JSzG5DoovvPcLSO5MB+EcyvStl7Kip2BkTA0b+J5k6kqmTUqPETTT/DZ5vmy/LHt5v37f9+xjNl9BpSB1sjYh+CIAnxc4W8gr2HoVSjVr3ni6R5+tlo0LjllnLqz2MWjwYlUIL9fzKB/Q+lOjC3+V7x9VT7S6EGxMT8X8L9fBw+oW3QpjlnHoyM2iwZlU4L9fzPHJ6V8L7PaWneDr+o5hRNpbTaOy2xI37suI3r17a+ymVDMLxnucNR3fkvLdv9HXREiVpA3PGh8d3cV2Y8scnXhnkajHm0kaVyh36te/7lbs6tjbEJJzIGYy0Miw43OGbs3ZNa0FvMly1P7HjqIBNSOMsejmPtjaRqDxPLyusa7ZFw1pkOFpcQLD79sWf+UL0H+zCkwiV7co+yxvBxbcuPPM2vyTK5Y1usx00cGrl4ShxVt1TT737mCq9hgk4HFhGrSL288won7Dl4s77n8l7ntLYkM/94wE/iGTvMZqkk6CQk5SzAcLtPqW3UR1cfNGk/hGpi6xzTX+5c/yPMG7DNs5BfuQvU29BKXf1pPEyPv6FCn7bHsV/g2p/wBRfkahCELzz6UEIQgBR6uijlGGRjXjg4A/0UhCAzsnQmkP3HDukeB/uUzZvRumgOKOJod+I3c7zdcq2Qp3N+ZSOOEXaSQBCEKC5W9INuwUcXXVD8DLhoyJJcdGtDQS45HIcFA2F0xpKvrepe7FCMUjHsex7Ra9y1wBI7lUf2qMpnRUzZ53Uz/tDHU84bibHM0EtL75YcycyNOSoNj7SlbtCaCofSVcrqGRwqoGgSBjT8E1iQATY2HLjkBqm7b2bUtpXYWvFW57YSYXdoxkh97t7OYOq70h2fs2jhdUVELGxtLQSGOd8RDRk3PUhefdDKuRlP0cax72tfLVh7WucGuAe8gPANnAHiqTpPIJ9lVlVPVSmqNYYnQGY4AGSjDGIr2GEDEDa+WuqWQ0me70mxqdmccMbeYYL/JRukfSaloWtdUSYMZwsaGlz3HLJjWgk6jzC8w6T1s8tZtFrpJI/s0cX2cirFOyPFHi6xzf8W7iL65ZbwrKirjHtahnr3sHW7NayOUkdV1+O8mF2gc5pvfeHAISbro30tpa0vbA8l8dscb2OY9t9CWvANuYV6vH2dKagVtYDFQSVLKCaVs1Nikf+7zjje4njYltvwqJ0Nq6gS7OlZM5zp2PdOyStEvX9guJZF/huY7OwsQBbigPalW7L21DUPnZE4l0EnVyAtIs7Wwvr3heN9GtpVUgpKrrnColqsMnWVYDHtxua6EUx+AhoFvPeENrZWbSrGPL4qB20wKiaN5a7E5pETHFpxMiLgMThxGaA92Va3bsJqzR4j14i67DhdbBiDb4rW1Ol7rybpnNMyrrJjNJLFE5hvTVvUy0rWgXBhf2ZCbHcb/LabHEcm121LXgmTZkVmucwS2dNju5gOIZFtza1zZAbhCEIAQhCAEh8YIsQCDuIuEtCApJuidG43MDPC4HkDZW8EDWNDWNDWgWAAsAnEJZCil0BCEISCEIQAhCEAIQhACEIQAhCxFfUVbqupbA6pJjkibGGin+zgGKJzut6wY7dpxOE3sRbNAbdCyEnS6UBtqcOc91Vga1zyMFJJ1ZLiI+y5xLbDQAm5ySv/1crpTGyBluvMDS6Ug4hSNq7uAYbDC4tyJzA3XQGkr6GKdhjmjZIx2rXtDmm3IqJsvo7S0wc2CniiDxZ2BgGIcHW1Gaz2yemRlcXCM4Xw9e3E8dkClppw0Wblf7QQcz8N99g5F0umc5obBHZ8hiaTK4doUjaslwEZs22JuVzcDcTYC/h2DTMEQbBE0QlxhAY0dWXm7iyw7JJOdkxU9FKKR8kklJA98lsbnRMJdYg9q4zzaD4BU+3tsSSQ7PkiM7BUvaXNh6oyYXU0soaOtGHItbc8lwbfqKaE9cwvMcc1Q7rHMbL1Mb7NFomljpcJ0FhpfMoC92l0bpKh7Xz00Mj2WwuexriANBcjTkpO0tlQ1DOrniZKz8L2hwy0sDoVnZemRa8x9UMYcYrY8uuMmGGPS/bjBlvubZIf0ykw4m03ZdIxkZc5zQcdTHTdolmR/eB3ZxaEGxtcDQbJ2HTUwLaeCOIHXAxrb99hn4pvZ3RykgkdLDTQxyOvd7I2tcb5nMDQrN09RWSVMnVuqDhqgwg/Z/soiHV9YMwJScJfa2eLDuunn9LXuZE7q8Ik6mWPC/PA+TDaUOj7DsxcD+IXFroC+h6OUjJzUNpoWzG5MgY0PudTe2p4px+w6ZzZWmCItmdilBY20jtbvFu0ctSszF0rqJJKaMRxxueaaR/bLgY6mKpcGglgIcDTHdwzzNrDpFTymppQyqnibK9zHNZ1VrMhkkBGONxBuwXzQE+t6K0Uz2yS0sL3tAAc6NpNm/CLkZgc1Obs2IS9eI2CXB1fWYRjwXvhxa4bi9lmJemTwyd7aclkQnDXOcW4nU0nVODrtsMRDrFt7Wztdc2h0ylhbM58DP3ZqGdmU5vgpzUDWMWYWi19QdxCA2SFjK7pNKyRoeGM6vrHPAeXMeDTmVgLsFwQdQAdxzvZMVHTKVri8xhrIPtPXtu7E4QU8c4wBzAQbSaG2aA3SFkZelczWXNNYgm93PthDGvuAIzJa7rE4LC1ybFauGQOaHAgggEEZixFxbiEAtCEIAQhCAEIQgBCEIAQhCAEIQgBCEIATccDWlzmtALiC4gWLiAGgnibNA7gE4hAQp9kwPaGPhjcwOLw1zGkBziS4gEZElzrnfcpY2dFixdWzFj6y+EXxlnVF1/wAWAYb8MlKQgK47Bpi0NNPCWi1m9W2wwsEbbC2VmAN7gAnmbMhFrRMFjiFmjIlnV3HPB2b8MlLQgI7aKMCMBjQIv7sYR2LNLBg/D2SW5bjZcq9nxSlpkjY8sN2lzQ7CeLbjI5DyUlCAjHZ8WIu6tmIvEhOEXxtbgDr/AIg3s31tkmhsenu53UxXc5rnHA25cxwe0k2zIcA4HiLqchANxQNbfC0DES42Frk6k8TkM1FZsenGK0EQxOD3WY0YnAkhxyzIJJvzKnIQEJ2yYDa8MZsIwOw3IQkmIDL7pc4jhc21UmSBri1zmglhJaSM2kgtJHA2JHinEICE7ZEBc9xhjxSCzzgbdwyycbdoZDXgE1tXYcM8UsbmgdYJAXNAxAyxmJzgSPiwm1+CskICBFsWnawMEEWHtZYG27YwuytbMZHlkiLYtO2wbBEMLsYsxos7DguMtcPZvwU9CArf2DS4BH9nhwB2IN6tmHFa17Wte2V+CsQF1CAEIQgBCEIAQhCAEIQgBCEIAQhCAEIQgBCEIAQhCAEIQgBCEIAQhCAEIQgBCEIAQhCAEIQgBCEIAQhCAEIQgBCEIAQhCA//2Q==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117475" y="-1919288"/>
            <a:ext cx="5334000" cy="4000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E813-3B3A-4514-A5C4-B280B58F27BF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22C1-061D-485A-8D96-7CE5CFF76899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0FF6-C1AA-48DC-8126-5AA851A7B729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612B-0B40-4781-A1A1-6FA614DAB5CA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00B2-2877-451F-87BE-F4A2CD197DA7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A39D-4F45-4EF8-8EF9-C28B36F701C2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9E64-59B4-470A-A317-B736F9896AD1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google.sk/url?sa=i&amp;rct=j&amp;q=&amp;esrc=s&amp;frm=1&amp;source=images&amp;cd=&amp;cad=rja&amp;uact=8&amp;ved=0CAcQjRw&amp;url=http://www.tapetenshop.de/tapetensuche/306210.html&amp;ei=mLBHVNukAoOgPZvdgMAG&amp;bvm=bv.77880786,d.bGQ&amp;psig=AFQjCNGwsQjx2XoRoVpXcnQbMDKezzu0sw&amp;ust=1414070585012997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EB42-481D-4BE1-A9FC-7AEC49251EC3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F0F4-B502-4A38-AD38-67952854580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858140" y="0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s://encrypted-tbn1.gstatic.com/images?q=tbn:ANd9GcSvBRRF5d77F_Q_giFvGagWHGth2Ps2siFnyJnPdY8MmqqgJeZ6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lum bright="-20000" contrast="-40000"/>
          </a:blip>
          <a:srcRect/>
          <a:stretch>
            <a:fillRect/>
          </a:stretch>
        </p:blipFill>
        <p:spPr bwMode="auto">
          <a:xfrm rot="5400000">
            <a:off x="6393664" y="4107666"/>
            <a:ext cx="785796" cy="4714876"/>
          </a:xfrm>
          <a:prstGeom prst="rect">
            <a:avLst/>
          </a:prstGeom>
          <a:noFill/>
        </p:spPr>
      </p:pic>
      <p:pic>
        <p:nvPicPr>
          <p:cNvPr id="13" name="Picture 8" descr="https://encrypted-tbn1.gstatic.com/images?q=tbn:ANd9GcSvBRRF5d77F_Q_giFvGagWHGth2Ps2siFnyJnPdY8MmqqgJeZ6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lum bright="-20000" contrast="-40000"/>
          </a:blip>
          <a:srcRect/>
          <a:stretch>
            <a:fillRect/>
          </a:stretch>
        </p:blipFill>
        <p:spPr bwMode="auto">
          <a:xfrm rot="16200000" flipH="1">
            <a:off x="1857368" y="4214838"/>
            <a:ext cx="785794" cy="450053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86A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B7E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bse.truni.sk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464344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SMEC 2014, Dublin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400800" cy="1752600"/>
          </a:xfrm>
        </p:spPr>
        <p:txBody>
          <a:bodyPr>
            <a:normAutofit/>
          </a:bodyPr>
          <a:lstStyle/>
          <a:p>
            <a:r>
              <a:rPr lang="en-GB" sz="3400" b="1" dirty="0" smtClean="0">
                <a:solidFill>
                  <a:schemeClr val="tx1"/>
                </a:solidFill>
              </a:rPr>
              <a:t>Experience with inquiry activities and their assessment at a lower secondary school in Slovakia</a:t>
            </a:r>
            <a:endParaRPr lang="sk-SK" sz="3400" b="1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51520" y="3356992"/>
            <a:ext cx="8892480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cs typeface="Arial" pitchFamily="34" charset="0"/>
              </a:rPr>
              <a:t>Černíková</a:t>
            </a:r>
            <a:r>
              <a:rPr lang="en-GB" sz="2400" b="1" dirty="0" smtClean="0">
                <a:cs typeface="Arial" pitchFamily="34" charset="0"/>
              </a:rPr>
              <a:t> </a:t>
            </a:r>
            <a:r>
              <a:rPr lang="en-GB" sz="2400" b="1" dirty="0" err="1" smtClean="0">
                <a:cs typeface="Arial" pitchFamily="34" charset="0"/>
              </a:rPr>
              <a:t>Dorota</a:t>
            </a:r>
            <a:r>
              <a:rPr lang="sk-SK" sz="2400" b="1" baseline="30000" dirty="0" smtClean="0">
                <a:cs typeface="Arial" pitchFamily="34" charset="0"/>
              </a:rPr>
              <a:t>1</a:t>
            </a:r>
            <a:r>
              <a:rPr lang="sk-SK" sz="2400" b="1" dirty="0" smtClean="0">
                <a:cs typeface="Arial" pitchFamily="34" charset="0"/>
              </a:rPr>
              <a:t>, </a:t>
            </a:r>
            <a:r>
              <a:rPr lang="en-GB" sz="2400" b="1" dirty="0" err="1">
                <a:cs typeface="Arial" pitchFamily="34" charset="0"/>
              </a:rPr>
              <a:t>Ješková</a:t>
            </a:r>
            <a:r>
              <a:rPr lang="en-GB" sz="2400" b="1" dirty="0">
                <a:cs typeface="Arial" pitchFamily="34" charset="0"/>
              </a:rPr>
              <a:t> </a:t>
            </a:r>
            <a:r>
              <a:rPr lang="en-GB" sz="2400" b="1" dirty="0" err="1" smtClean="0">
                <a:cs typeface="Arial" pitchFamily="34" charset="0"/>
              </a:rPr>
              <a:t>Zuzana</a:t>
            </a:r>
            <a:r>
              <a:rPr lang="sk-SK" sz="2400" b="1" baseline="30000" dirty="0" smtClean="0">
                <a:cs typeface="Arial" pitchFamily="34" charset="0"/>
              </a:rPr>
              <a:t>2</a:t>
            </a:r>
          </a:p>
          <a:p>
            <a:pPr algn="ctr"/>
            <a:endParaRPr lang="sk-SK" sz="2000" baseline="30000" dirty="0" smtClean="0">
              <a:cs typeface="Arial" pitchFamily="34" charset="0"/>
            </a:endParaRPr>
          </a:p>
          <a:p>
            <a:pPr algn="ctr"/>
            <a:r>
              <a:rPr lang="sk-SK" sz="2400" baseline="30000" dirty="0" smtClean="0">
                <a:cs typeface="Arial" pitchFamily="34" charset="0"/>
              </a:rPr>
              <a:t>1 </a:t>
            </a:r>
            <a:r>
              <a:rPr lang="en-GB" sz="2400" dirty="0" smtClean="0">
                <a:cs typeface="Arial" pitchFamily="34" charset="0"/>
              </a:rPr>
              <a:t>Basic school </a:t>
            </a:r>
            <a:r>
              <a:rPr lang="en-GB" sz="2400" dirty="0" err="1" smtClean="0">
                <a:cs typeface="Arial" pitchFamily="34" charset="0"/>
              </a:rPr>
              <a:t>Kežmarská</a:t>
            </a:r>
            <a:r>
              <a:rPr lang="en-GB" sz="2400" dirty="0" smtClean="0">
                <a:cs typeface="Arial" pitchFamily="34" charset="0"/>
              </a:rPr>
              <a:t> 30, </a:t>
            </a:r>
            <a:r>
              <a:rPr lang="en-GB" sz="2400" dirty="0" err="1" smtClean="0">
                <a:cs typeface="Arial" pitchFamily="34" charset="0"/>
              </a:rPr>
              <a:t>Košice</a:t>
            </a:r>
            <a:r>
              <a:rPr lang="en-GB" sz="2400" dirty="0" smtClean="0">
                <a:cs typeface="Arial" pitchFamily="34" charset="0"/>
              </a:rPr>
              <a:t>, Slovakia</a:t>
            </a:r>
            <a:r>
              <a:rPr lang="sk-SK" sz="2400" dirty="0" smtClean="0">
                <a:cs typeface="Arial" pitchFamily="34" charset="0"/>
              </a:rPr>
              <a:t> </a:t>
            </a:r>
          </a:p>
          <a:p>
            <a:pPr algn="ctr"/>
            <a:r>
              <a:rPr lang="sk-SK" sz="2400" baseline="30000" dirty="0">
                <a:cs typeface="Arial" pitchFamily="34" charset="0"/>
              </a:rPr>
              <a:t>2 </a:t>
            </a:r>
            <a:r>
              <a:rPr lang="en-GB" sz="2400" dirty="0" smtClean="0">
                <a:cs typeface="Arial" pitchFamily="34" charset="0"/>
              </a:rPr>
              <a:t>Faculty of Science, University of P</a:t>
            </a:r>
            <a:r>
              <a:rPr lang="sk-SK" sz="2400" dirty="0" smtClean="0">
                <a:cs typeface="Arial" pitchFamily="34" charset="0"/>
              </a:rPr>
              <a:t>.</a:t>
            </a:r>
            <a:r>
              <a:rPr lang="en-GB" sz="2400" dirty="0" smtClean="0">
                <a:cs typeface="Arial" pitchFamily="34" charset="0"/>
              </a:rPr>
              <a:t> J</a:t>
            </a:r>
            <a:r>
              <a:rPr lang="sk-SK" sz="2400" dirty="0" smtClean="0">
                <a:cs typeface="Arial" pitchFamily="34" charset="0"/>
              </a:rPr>
              <a:t>. </a:t>
            </a:r>
            <a:r>
              <a:rPr lang="en-GB" sz="2400" dirty="0" err="1" smtClean="0">
                <a:cs typeface="Arial" pitchFamily="34" charset="0"/>
              </a:rPr>
              <a:t>Šafárik</a:t>
            </a:r>
            <a:r>
              <a:rPr lang="en-GB" sz="2400" dirty="0" smtClean="0">
                <a:cs typeface="Arial" pitchFamily="34" charset="0"/>
              </a:rPr>
              <a:t>, </a:t>
            </a:r>
            <a:r>
              <a:rPr lang="en-GB" sz="2400" dirty="0" err="1" smtClean="0">
                <a:cs typeface="Arial" pitchFamily="34" charset="0"/>
              </a:rPr>
              <a:t>Košice</a:t>
            </a:r>
            <a:r>
              <a:rPr lang="en-GB" sz="2400" dirty="0" smtClean="0">
                <a:cs typeface="Arial" pitchFamily="34" charset="0"/>
              </a:rPr>
              <a:t>, Slovakia</a:t>
            </a:r>
            <a:endParaRPr lang="sk-SK" sz="2400" dirty="0"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187624" y="594928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smtClean="0"/>
              <a:t>S</a:t>
            </a:r>
            <a:r>
              <a:rPr lang="en-US" sz="2400" dirty="0" smtClean="0"/>
              <a:t>cience and </a:t>
            </a:r>
            <a:r>
              <a:rPr lang="en-US" sz="2400" b="1" dirty="0" smtClean="0"/>
              <a:t>M</a:t>
            </a:r>
            <a:r>
              <a:rPr lang="en-US" sz="2400" dirty="0" smtClean="0"/>
              <a:t>athematics </a:t>
            </a:r>
            <a:r>
              <a:rPr lang="en-US" sz="2400" b="1" dirty="0" smtClean="0"/>
              <a:t>E</a:t>
            </a:r>
            <a:r>
              <a:rPr lang="en-US" sz="2400" dirty="0" smtClean="0"/>
              <a:t>ducation </a:t>
            </a:r>
            <a:r>
              <a:rPr lang="en-US" sz="2400" b="1" dirty="0" smtClean="0"/>
              <a:t>C</a:t>
            </a:r>
            <a:r>
              <a:rPr lang="en-US" sz="2400" dirty="0" smtClean="0"/>
              <a:t>onference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3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857496"/>
            <a:ext cx="242889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P101007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857496"/>
            <a:ext cx="1660093" cy="2160000"/>
          </a:xfrm>
          <a:prstGeom prst="rect">
            <a:avLst/>
          </a:prstGeom>
          <a:noFill/>
          <a:ln/>
        </p:spPr>
      </p:pic>
      <p:pic>
        <p:nvPicPr>
          <p:cNvPr id="11" name="Obrázok 3"/>
          <p:cNvPicPr>
            <a:picLocks noChangeAspect="1" noChangeArrowheads="1"/>
          </p:cNvPicPr>
          <p:nvPr/>
        </p:nvPicPr>
        <p:blipFill>
          <a:blip r:embed="rId4" cstate="screen"/>
          <a:srcRect l="7650"/>
          <a:stretch>
            <a:fillRect/>
          </a:stretch>
        </p:blipFill>
        <p:spPr bwMode="auto">
          <a:xfrm>
            <a:off x="7000887" y="2857496"/>
            <a:ext cx="214311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S_Doc[1]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43042" y="2857496"/>
            <a:ext cx="295346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Zástupný symbol obsahu 17"/>
          <p:cNvSpPr>
            <a:spLocks noGrp="1"/>
          </p:cNvSpPr>
          <p:nvPr>
            <p:ph idx="1"/>
          </p:nvPr>
        </p:nvSpPr>
        <p:spPr>
          <a:xfrm>
            <a:off x="428596" y="1428736"/>
            <a:ext cx="8429684" cy="128588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cs typeface="Arial" pitchFamily="34" charset="0"/>
              </a:rPr>
              <a:t>The pupils work on the project</a:t>
            </a:r>
            <a:r>
              <a:rPr lang="sk-SK" sz="2800" dirty="0" smtClean="0">
                <a:cs typeface="Arial" pitchFamily="34" charset="0"/>
              </a:rPr>
              <a:t> </a:t>
            </a:r>
            <a:r>
              <a:rPr lang="en-GB" sz="2800" b="1" dirty="0" smtClean="0">
                <a:cs typeface="Arial" pitchFamily="34" charset="0"/>
              </a:rPr>
              <a:t>was assessed </a:t>
            </a:r>
            <a:r>
              <a:rPr lang="sk-SK" sz="2800" b="1" dirty="0" smtClean="0">
                <a:cs typeface="Arial" pitchFamily="34" charset="0"/>
              </a:rPr>
              <a:t>by </a:t>
            </a:r>
            <a:r>
              <a:rPr lang="sk-SK" sz="2800" b="1" dirty="0" err="1" smtClean="0">
                <a:cs typeface="Arial" pitchFamily="34" charset="0"/>
              </a:rPr>
              <a:t>teacher</a:t>
            </a:r>
            <a:r>
              <a:rPr lang="sk-SK" sz="2800" b="1" dirty="0" smtClean="0">
                <a:cs typeface="Arial" pitchFamily="34" charset="0"/>
              </a:rPr>
              <a:t> and by </a:t>
            </a:r>
            <a:r>
              <a:rPr lang="sk-SK" sz="2800" b="1" dirty="0" err="1" smtClean="0">
                <a:cs typeface="Arial" pitchFamily="34" charset="0"/>
              </a:rPr>
              <a:t>scientist</a:t>
            </a:r>
            <a:r>
              <a:rPr lang="sk-SK" sz="2800" b="1" dirty="0" smtClean="0">
                <a:cs typeface="Arial" pitchFamily="34" charset="0"/>
              </a:rPr>
              <a:t> </a:t>
            </a:r>
            <a:r>
              <a:rPr lang="sk-SK" sz="2800" b="1" dirty="0" err="1" smtClean="0">
                <a:cs typeface="Arial" pitchFamily="34" charset="0"/>
              </a:rPr>
              <a:t>who</a:t>
            </a:r>
            <a:r>
              <a:rPr lang="sk-SK" sz="2800" b="1" dirty="0" smtClean="0">
                <a:cs typeface="Arial" pitchFamily="34" charset="0"/>
              </a:rPr>
              <a:t> </a:t>
            </a:r>
            <a:r>
              <a:rPr lang="sk-SK" sz="2800" b="1" dirty="0" err="1" smtClean="0">
                <a:cs typeface="Arial" pitchFamily="34" charset="0"/>
              </a:rPr>
              <a:t>cooperated</a:t>
            </a:r>
            <a:r>
              <a:rPr lang="en-GB" sz="2800" b="1" dirty="0" smtClean="0">
                <a:cs typeface="Arial" pitchFamily="34" charset="0"/>
              </a:rPr>
              <a:t> </a:t>
            </a:r>
            <a:r>
              <a:rPr lang="en-GB" sz="2800" dirty="0" smtClean="0">
                <a:cs typeface="Arial" pitchFamily="34" charset="0"/>
              </a:rPr>
              <a:t>on</a:t>
            </a:r>
            <a:r>
              <a:rPr lang="sk-SK" sz="2800" dirty="0" smtClean="0">
                <a:cs typeface="Arial" pitchFamily="34" charset="0"/>
              </a:rPr>
              <a:t> </a:t>
            </a:r>
            <a:r>
              <a:rPr lang="sk-SK" sz="2800" dirty="0" err="1" smtClean="0">
                <a:cs typeface="Arial" pitchFamily="34" charset="0"/>
              </a:rPr>
              <a:t>this</a:t>
            </a:r>
            <a:r>
              <a:rPr lang="sk-SK" sz="2800" dirty="0" smtClean="0">
                <a:cs typeface="Arial" pitchFamily="34" charset="0"/>
              </a:rPr>
              <a:t> </a:t>
            </a:r>
            <a:r>
              <a:rPr lang="sk-SK" sz="2800" dirty="0" err="1" smtClean="0">
                <a:cs typeface="Arial" pitchFamily="34" charset="0"/>
              </a:rPr>
              <a:t>project</a:t>
            </a:r>
            <a:r>
              <a:rPr lang="sk-SK" sz="2800" dirty="0" smtClean="0">
                <a:cs typeface="Arial" pitchFamily="34" charset="0"/>
              </a:rPr>
              <a:t>.</a:t>
            </a:r>
            <a:endParaRPr lang="en-US" sz="2800" dirty="0" smtClean="0"/>
          </a:p>
          <a:p>
            <a:endParaRPr lang="sk-SK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6F6A-0179-411B-87C1-0DB95267284E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cs typeface="Arial" pitchFamily="34" charset="0"/>
              </a:rPr>
              <a:t>How crystals grow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200" dirty="0" smtClean="0">
                <a:cs typeface="Arial" pitchFamily="34" charset="0"/>
              </a:rPr>
              <a:t>I</a:t>
            </a:r>
            <a:r>
              <a:rPr lang="en-GB" sz="2200" dirty="0" smtClean="0">
                <a:cs typeface="Arial" pitchFamily="34" charset="0"/>
              </a:rPr>
              <a:t>n </a:t>
            </a:r>
            <a:r>
              <a:rPr lang="en-GB" sz="2200" dirty="0">
                <a:cs typeface="Arial" pitchFamily="34" charset="0"/>
              </a:rPr>
              <a:t>cooperation with the Technical </a:t>
            </a:r>
            <a:r>
              <a:rPr lang="en-GB" sz="2200" dirty="0" smtClean="0">
                <a:cs typeface="Arial" pitchFamily="34" charset="0"/>
              </a:rPr>
              <a:t>University and with Slovak academy of science</a:t>
            </a:r>
            <a:r>
              <a:rPr lang="sk-SK" sz="2200" dirty="0" smtClean="0">
                <a:cs typeface="Arial" pitchFamily="34" charset="0"/>
              </a:rPr>
              <a:t>.</a:t>
            </a:r>
            <a:endParaRPr lang="en-GB" sz="22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b="1" dirty="0" smtClean="0">
                <a:cs typeface="Arial" pitchFamily="34" charset="0"/>
              </a:rPr>
              <a:t>The </a:t>
            </a:r>
            <a:r>
              <a:rPr lang="en-GB" sz="2200" b="1" dirty="0">
                <a:cs typeface="Arial" pitchFamily="34" charset="0"/>
              </a:rPr>
              <a:t>project </a:t>
            </a:r>
            <a:r>
              <a:rPr lang="en-GB" sz="2200" b="1" dirty="0" smtClean="0">
                <a:cs typeface="Arial" pitchFamily="34" charset="0"/>
              </a:rPr>
              <a:t>involves: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>
                <a:cs typeface="Arial" pitchFamily="34" charset="0"/>
              </a:rPr>
              <a:t>the visit </a:t>
            </a:r>
            <a:r>
              <a:rPr lang="en-GB" sz="2200" b="1" dirty="0">
                <a:cs typeface="Arial" pitchFamily="34" charset="0"/>
              </a:rPr>
              <a:t>of the </a:t>
            </a:r>
            <a:r>
              <a:rPr lang="en-GB" sz="2200" b="1" dirty="0" smtClean="0">
                <a:cs typeface="Arial" pitchFamily="34" charset="0"/>
              </a:rPr>
              <a:t>University </a:t>
            </a:r>
            <a:r>
              <a:rPr lang="en-GB" sz="2200" dirty="0">
                <a:cs typeface="Arial" pitchFamily="34" charset="0"/>
              </a:rPr>
              <a:t>mineralogical </a:t>
            </a:r>
            <a:r>
              <a:rPr lang="en-GB" sz="2200" dirty="0" smtClean="0">
                <a:cs typeface="Arial" pitchFamily="34" charset="0"/>
              </a:rPr>
              <a:t>collection</a:t>
            </a:r>
            <a:r>
              <a:rPr lang="sk-SK" sz="2200" dirty="0">
                <a:cs typeface="Arial" pitchFamily="34" charset="0"/>
              </a:rPr>
              <a:t>,</a:t>
            </a:r>
            <a:endParaRPr lang="en-GB" sz="22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200" b="1" dirty="0" smtClean="0">
                <a:cs typeface="Arial" pitchFamily="34" charset="0"/>
              </a:rPr>
              <a:t>c</a:t>
            </a:r>
            <a:r>
              <a:rPr lang="en-GB" sz="2200" b="1" dirty="0" err="1" smtClean="0">
                <a:cs typeface="Arial" pitchFamily="34" charset="0"/>
              </a:rPr>
              <a:t>reating</a:t>
            </a:r>
            <a:r>
              <a:rPr lang="en-GB" sz="2200" b="1" dirty="0" smtClean="0">
                <a:cs typeface="Arial" pitchFamily="34" charset="0"/>
              </a:rPr>
              <a:t> own </a:t>
            </a:r>
            <a:r>
              <a:rPr lang="en-GB" sz="2200" b="1" dirty="0">
                <a:cs typeface="Arial" pitchFamily="34" charset="0"/>
              </a:rPr>
              <a:t>different colour crystals </a:t>
            </a:r>
            <a:r>
              <a:rPr lang="en-GB" sz="2200" dirty="0">
                <a:cs typeface="Arial" pitchFamily="34" charset="0"/>
              </a:rPr>
              <a:t>made by evaporating saturated water </a:t>
            </a:r>
            <a:r>
              <a:rPr lang="en-GB" sz="2200" dirty="0" smtClean="0">
                <a:cs typeface="Arial" pitchFamily="34" charset="0"/>
              </a:rPr>
              <a:t>of  salt solutions</a:t>
            </a:r>
            <a:r>
              <a:rPr lang="sk-SK" sz="2200" dirty="0" smtClean="0">
                <a:cs typeface="Arial" pitchFamily="34" charset="0"/>
              </a:rPr>
              <a:t>,</a:t>
            </a:r>
            <a:endParaRPr lang="en-GB" sz="22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>
                <a:cs typeface="Arial" pitchFamily="34" charset="0"/>
              </a:rPr>
              <a:t>investigated the properties of crystals </a:t>
            </a:r>
            <a:r>
              <a:rPr lang="en-GB" sz="2200" dirty="0">
                <a:cs typeface="Arial" pitchFamily="34" charset="0"/>
              </a:rPr>
              <a:t>(shape, crystalline structure, colour, etc</a:t>
            </a:r>
            <a:r>
              <a:rPr lang="en-GB" sz="2200" dirty="0" smtClean="0">
                <a:cs typeface="Arial" pitchFamily="34" charset="0"/>
              </a:rPr>
              <a:t>.)</a:t>
            </a:r>
            <a:r>
              <a:rPr lang="sk-SK" sz="2200" dirty="0" smtClean="0">
                <a:cs typeface="Arial" pitchFamily="34" charset="0"/>
              </a:rPr>
              <a:t>,</a:t>
            </a:r>
            <a:endParaRPr lang="en-GB" sz="22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>
                <a:cs typeface="Arial" pitchFamily="34" charset="0"/>
              </a:rPr>
              <a:t>present </a:t>
            </a:r>
            <a:r>
              <a:rPr lang="en-GB" sz="2200" b="1" dirty="0">
                <a:cs typeface="Arial" pitchFamily="34" charset="0"/>
              </a:rPr>
              <a:t>the results </a:t>
            </a:r>
            <a:r>
              <a:rPr lang="en-GB" sz="2200" dirty="0" smtClean="0">
                <a:cs typeface="Arial" pitchFamily="34" charset="0"/>
              </a:rPr>
              <a:t>at </a:t>
            </a:r>
            <a:r>
              <a:rPr lang="en-GB" sz="2200" dirty="0">
                <a:cs typeface="Arial" pitchFamily="34" charset="0"/>
              </a:rPr>
              <a:t>pupils’ </a:t>
            </a:r>
            <a:r>
              <a:rPr lang="en-GB" sz="2200" dirty="0" smtClean="0">
                <a:cs typeface="Arial" pitchFamily="34" charset="0"/>
              </a:rPr>
              <a:t>science </a:t>
            </a:r>
            <a:r>
              <a:rPr lang="en-GB" sz="2200" dirty="0">
                <a:cs typeface="Arial" pitchFamily="34" charset="0"/>
              </a:rPr>
              <a:t>conference</a:t>
            </a:r>
            <a:r>
              <a:rPr lang="en-GB" sz="2200" dirty="0" smtClean="0">
                <a:cs typeface="Arial" pitchFamily="34" charset="0"/>
              </a:rPr>
              <a:t>.</a:t>
            </a:r>
            <a:endParaRPr lang="en-GB" sz="2200" dirty="0">
              <a:cs typeface="Arial" pitchFamily="34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D769-0AAA-4F44-A2B2-4990686CF006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17410" name="Picture 2" descr="Obrázok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12" y="1357298"/>
            <a:ext cx="2160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61207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2857496"/>
            <a:ext cx="2160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P101123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4357694"/>
            <a:ext cx="2160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2928934"/>
            <a:ext cx="185738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2928934"/>
            <a:ext cx="235742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928934"/>
            <a:ext cx="314327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foto-skola\Exkurzia6A_KremnicaBanŠtiavnica\P611066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58050" y="2928934"/>
            <a:ext cx="1785950" cy="2160000"/>
          </a:xfrm>
          <a:prstGeom prst="rect">
            <a:avLst/>
          </a:prstGeom>
          <a:noFill/>
        </p:spPr>
      </p:pic>
      <p:sp>
        <p:nvSpPr>
          <p:cNvPr id="20" name="Zástupný symbol obsahu 19"/>
          <p:cNvSpPr>
            <a:spLocks noGrp="1"/>
          </p:cNvSpPr>
          <p:nvPr>
            <p:ph idx="1"/>
          </p:nvPr>
        </p:nvSpPr>
        <p:spPr>
          <a:xfrm>
            <a:off x="428596" y="571480"/>
            <a:ext cx="8286808" cy="2286016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 smtClean="0">
                <a:cs typeface="Arial" pitchFamily="34" charset="0"/>
              </a:rPr>
              <a:t>T</a:t>
            </a:r>
            <a:r>
              <a:rPr lang="en-GB" sz="2800" b="1" dirty="0" smtClean="0">
                <a:cs typeface="Arial" pitchFamily="34" charset="0"/>
              </a:rPr>
              <a:t>his project was assessed by teacher and also by   scientist</a:t>
            </a:r>
            <a:r>
              <a:rPr lang="en-GB" sz="2800" dirty="0" smtClean="0">
                <a:cs typeface="Arial" pitchFamily="34" charset="0"/>
              </a:rPr>
              <a:t>, who cooperated on this project. The </a:t>
            </a:r>
            <a:r>
              <a:rPr lang="sk-SK" sz="2800" dirty="0" smtClean="0">
                <a:cs typeface="Arial" pitchFamily="34" charset="0"/>
              </a:rPr>
              <a:t>e</a:t>
            </a:r>
            <a:r>
              <a:rPr lang="en-GB" sz="2800" dirty="0" smtClean="0">
                <a:cs typeface="Arial" pitchFamily="34" charset="0"/>
              </a:rPr>
              <a:t>valuation was based mainly on activity of pupils, their level of knowledge, of  the level of presentation on conference</a:t>
            </a:r>
            <a:r>
              <a:rPr lang="sk-SK" sz="2800" dirty="0" smtClean="0">
                <a:cs typeface="Arial" pitchFamily="34" charset="0"/>
              </a:rPr>
              <a:t>.</a:t>
            </a:r>
            <a:endParaRPr lang="en-GB" sz="2800" dirty="0" smtClean="0">
              <a:cs typeface="Arial" pitchFamily="34" charset="0"/>
            </a:endParaRPr>
          </a:p>
          <a:p>
            <a:endParaRPr lang="sk-SK" dirty="0"/>
          </a:p>
        </p:txBody>
      </p:sp>
      <p:sp>
        <p:nvSpPr>
          <p:cNvPr id="13" name="Zástupný symbol dátum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CBF4-BC1E-40E6-A1F5-770DDA017EFB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5" name="Zástupný symbol päty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14" name="Zástupný symbol čísla snímky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cs typeface="Arial" pitchFamily="34" charset="0"/>
              </a:rPr>
              <a:t>How noisy is our school and its neighbourhood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2800" dirty="0" smtClean="0">
                <a:cs typeface="Arial" pitchFamily="34" charset="0"/>
              </a:rPr>
              <a:t>I</a:t>
            </a:r>
            <a:r>
              <a:rPr lang="en-GB" sz="2800" dirty="0" smtClean="0">
                <a:cs typeface="Arial" pitchFamily="34" charset="0"/>
              </a:rPr>
              <a:t>n cooperation with University</a:t>
            </a:r>
            <a:r>
              <a:rPr lang="sk-SK" sz="2800" dirty="0" smtClean="0">
                <a:cs typeface="Arial" pitchFamily="34" charset="0"/>
              </a:rPr>
              <a:t>,</a:t>
            </a:r>
            <a:r>
              <a:rPr lang="en-GB" sz="2800" dirty="0" smtClean="0">
                <a:cs typeface="Arial" pitchFamily="34" charset="0"/>
              </a:rPr>
              <a:t> </a:t>
            </a:r>
            <a:r>
              <a:rPr lang="sk-SK" sz="2800" dirty="0" smtClean="0">
                <a:cs typeface="Arial" pitchFamily="34" charset="0"/>
              </a:rPr>
              <a:t>t</a:t>
            </a:r>
            <a:r>
              <a:rPr lang="en-GB" sz="2800" dirty="0" smtClean="0">
                <a:cs typeface="Arial" pitchFamily="34" charset="0"/>
              </a:rPr>
              <a:t>he sound level meter.</a:t>
            </a:r>
            <a:endParaRPr lang="sk-SK" sz="28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b="1" dirty="0" smtClean="0">
                <a:cs typeface="Arial" pitchFamily="34" charset="0"/>
              </a:rPr>
              <a:t>The project consisted of inquiring: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b="1" dirty="0" smtClean="0">
                <a:cs typeface="Arial" pitchFamily="34" charset="0"/>
              </a:rPr>
              <a:t>the noise at school</a:t>
            </a:r>
            <a:r>
              <a:rPr lang="sk-SK" sz="2800" b="1" dirty="0" smtClean="0">
                <a:cs typeface="Arial" pitchFamily="34" charset="0"/>
              </a:rPr>
              <a:t>,</a:t>
            </a:r>
            <a:r>
              <a:rPr lang="en-GB" sz="2800" dirty="0" smtClean="0"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b="1" dirty="0" smtClean="0">
                <a:cs typeface="Arial" pitchFamily="34" charset="0"/>
              </a:rPr>
              <a:t>noise at home</a:t>
            </a:r>
            <a:r>
              <a:rPr lang="sk-SK" sz="2800" b="1" dirty="0" smtClean="0">
                <a:cs typeface="Arial" pitchFamily="34" charset="0"/>
              </a:rPr>
              <a:t>,</a:t>
            </a:r>
            <a:endParaRPr lang="en-GB" sz="28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b="1" dirty="0" smtClean="0">
                <a:cs typeface="Arial" pitchFamily="34" charset="0"/>
              </a:rPr>
              <a:t>the noise in the supermarket</a:t>
            </a:r>
            <a:r>
              <a:rPr lang="sk-SK" sz="2800" b="1" dirty="0" smtClean="0">
                <a:cs typeface="Arial" pitchFamily="34" charset="0"/>
              </a:rPr>
              <a:t>,</a:t>
            </a:r>
            <a:endParaRPr lang="en-GB" sz="28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b="1" dirty="0" smtClean="0">
                <a:cs typeface="Arial" pitchFamily="34" charset="0"/>
              </a:rPr>
              <a:t>the noise on a street and means  of transport</a:t>
            </a:r>
            <a:r>
              <a:rPr lang="sk-SK" sz="2800" b="1" dirty="0" smtClean="0">
                <a:cs typeface="Arial" pitchFamily="34" charset="0"/>
              </a:rPr>
              <a:t>.</a:t>
            </a:r>
            <a:endParaRPr lang="en-GB" sz="2800" dirty="0" smtClean="0">
              <a:cs typeface="Arial" pitchFamily="34" charset="0"/>
            </a:endParaRPr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93E0-5723-4ED2-8153-A487D47A6E49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13</a:t>
            </a:fld>
            <a:endParaRPr lang="sk-SK"/>
          </a:p>
        </p:txBody>
      </p:sp>
      <p:pic>
        <p:nvPicPr>
          <p:cNvPr id="5" name="Graf 1"/>
          <p:cNvPicPr>
            <a:picLocks noChangeArrowheads="1"/>
          </p:cNvPicPr>
          <p:nvPr/>
        </p:nvPicPr>
        <p:blipFill>
          <a:blip r:embed="rId2" cstate="screen"/>
          <a:srcRect l="2544" t="3872" r="3335" b="7064"/>
          <a:stretch>
            <a:fillRect/>
          </a:stretch>
        </p:blipFill>
        <p:spPr bwMode="auto">
          <a:xfrm>
            <a:off x="6286512" y="2714620"/>
            <a:ext cx="2160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22187" y="35577462"/>
            <a:ext cx="3352800" cy="173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screen"/>
          <a:srcRect l="2307" t="3538" r="3099" b="4483"/>
          <a:stretch>
            <a:fillRect/>
          </a:stretch>
        </p:blipFill>
        <p:spPr bwMode="auto">
          <a:xfrm>
            <a:off x="6286512" y="1357298"/>
            <a:ext cx="2160000" cy="136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A26038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38447" y="4429132"/>
            <a:ext cx="160555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4429132"/>
            <a:ext cx="181416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cap="all" dirty="0" smtClean="0"/>
              <a:t>Z</a:t>
            </a:r>
            <a:r>
              <a:rPr lang="sk-SK" sz="4000" dirty="0" smtClean="0"/>
              <a:t>áver</a:t>
            </a:r>
            <a:endParaRPr lang="en-GB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/>
          </a:bodyPr>
          <a:lstStyle/>
          <a:p>
            <a:pPr marL="342000" indent="-342000" algn="just"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/>
              <a:t>Žiaci riešili niečo netradičné, čo ich zaujalo, preto sa na tieto aktivity tešili, čiže </a:t>
            </a:r>
            <a:r>
              <a:rPr lang="sk-SK" sz="2800" b="1" dirty="0" smtClean="0"/>
              <a:t>hlavným prínosom </a:t>
            </a:r>
            <a:r>
              <a:rPr lang="sk-SK" sz="2800" dirty="0" smtClean="0"/>
              <a:t>bolo zvýšenie záujmu o prírodné vedy.</a:t>
            </a:r>
          </a:p>
          <a:p>
            <a:pPr marL="342000" indent="-342000" algn="just">
              <a:spcBef>
                <a:spcPts val="0"/>
              </a:spcBef>
              <a:spcAft>
                <a:spcPts val="600"/>
              </a:spcAft>
            </a:pPr>
            <a:endParaRPr lang="sk-SK" sz="2800" dirty="0" smtClean="0"/>
          </a:p>
          <a:p>
            <a:pPr marL="342000" indent="-342000" algn="just">
              <a:spcBef>
                <a:spcPts val="0"/>
              </a:spcBef>
              <a:spcAft>
                <a:spcPts val="600"/>
              </a:spcAft>
            </a:pPr>
            <a:r>
              <a:rPr lang="sk-SK" sz="2800" dirty="0" smtClean="0"/>
              <a:t>Prínos nielen pre žiaka, ale aj pre učiteľa.</a:t>
            </a:r>
            <a:endParaRPr lang="en-GB" sz="280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483F-E5A5-40AF-895D-8085BB0C16A0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1357298"/>
            <a:ext cx="288208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Fotk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14752"/>
            <a:ext cx="3134992" cy="2160000"/>
          </a:xfrm>
          <a:prstGeom prst="rect">
            <a:avLst/>
          </a:prstGeom>
          <a:noFill/>
        </p:spPr>
      </p:pic>
      <p:pic>
        <p:nvPicPr>
          <p:cNvPr id="35844" name="Picture 4" descr="Fotk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357298"/>
            <a:ext cx="3392777" cy="2160000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3714752"/>
            <a:ext cx="312316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D:\foto-skola\workshop K30\2013\100OLYMP\P521055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5413" y="3714752"/>
            <a:ext cx="3058587" cy="21600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screen"/>
          <a:srcRect l="2337" t="3073" b="3981"/>
          <a:stretch>
            <a:fillRect/>
          </a:stretch>
        </p:blipFill>
        <p:spPr bwMode="auto">
          <a:xfrm>
            <a:off x="6168809" y="1357298"/>
            <a:ext cx="297519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41C6-D169-44E3-9A9D-4C92DF73C943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3" name="Zástupný symbol päty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/>
              <a:t>Dublin</a:t>
            </a:r>
            <a:endParaRPr lang="sk-SK" sz="4400" dirty="0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4CA3-E92D-4323-8F86-4B9977359431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16</a:t>
            </a:fld>
            <a:endParaRPr lang="sk-SK"/>
          </a:p>
        </p:txBody>
      </p:sp>
      <p:pic>
        <p:nvPicPr>
          <p:cNvPr id="33794" name="Picture 2" descr="D:\FOTO\Dublin2014\DSC_05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357298"/>
            <a:ext cx="2927516" cy="2160000"/>
          </a:xfrm>
          <a:prstGeom prst="rect">
            <a:avLst/>
          </a:prstGeom>
          <a:noFill/>
        </p:spPr>
      </p:pic>
      <p:pic>
        <p:nvPicPr>
          <p:cNvPr id="33795" name="Picture 3" descr="D:\FOTO\Dublin2014\DSC_05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34011" y="1357298"/>
            <a:ext cx="3109989" cy="2160000"/>
          </a:xfrm>
          <a:prstGeom prst="rect">
            <a:avLst/>
          </a:prstGeom>
          <a:noFill/>
        </p:spPr>
      </p:pic>
      <p:pic>
        <p:nvPicPr>
          <p:cNvPr id="33799" name="Picture 7" descr="D:\FOTO\Dublin2014\DSC_05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26" y="1357298"/>
            <a:ext cx="3109989" cy="2160000"/>
          </a:xfrm>
          <a:prstGeom prst="rect">
            <a:avLst/>
          </a:prstGeom>
          <a:noFill/>
        </p:spPr>
      </p:pic>
      <p:pic>
        <p:nvPicPr>
          <p:cNvPr id="33797" name="Picture 5" descr="D:\FOTO\Dublin2014\DSC_05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714752"/>
            <a:ext cx="3002749" cy="2160000"/>
          </a:xfrm>
          <a:prstGeom prst="rect">
            <a:avLst/>
          </a:prstGeom>
          <a:noFill/>
        </p:spPr>
      </p:pic>
      <p:pic>
        <p:nvPicPr>
          <p:cNvPr id="33800" name="Picture 8" descr="D:\FOTO\Dublin2014\DSC_064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34011" y="3714752"/>
            <a:ext cx="3109989" cy="2160000"/>
          </a:xfrm>
          <a:prstGeom prst="rect">
            <a:avLst/>
          </a:prstGeom>
          <a:noFill/>
        </p:spPr>
      </p:pic>
      <p:pic>
        <p:nvPicPr>
          <p:cNvPr id="33798" name="Picture 6" descr="D:\FOTO\Dublin2014\DSC_057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28926" y="3714752"/>
            <a:ext cx="3109989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6046837" y="2357430"/>
            <a:ext cx="309716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2357430"/>
            <a:ext cx="326959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2357430"/>
            <a:ext cx="295946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9B27-78E5-4592-944E-90074929293D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/>
          <a:lstStyle/>
          <a:p>
            <a:pPr algn="ctr"/>
            <a:r>
              <a:rPr lang="sk-SK" dirty="0" smtClean="0"/>
              <a:t>Ďakujem za pozornosť</a:t>
            </a:r>
            <a:br>
              <a:rPr lang="sk-SK" dirty="0" smtClean="0"/>
            </a:br>
            <a:r>
              <a:rPr lang="sk-SK" dirty="0" smtClean="0"/>
              <a:t>RNDr. Dorota Černíková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Stručne o čom je projekt IBSE?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28596" y="1500174"/>
            <a:ext cx="39719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4400" b="1" dirty="0" smtClean="0"/>
              <a:t>I</a:t>
            </a:r>
            <a:r>
              <a:rPr lang="sk-SK" sz="2800" dirty="0" smtClean="0"/>
              <a:t>NQUIRY</a:t>
            </a:r>
          </a:p>
          <a:p>
            <a:pPr>
              <a:buNone/>
            </a:pPr>
            <a:r>
              <a:rPr lang="sk-SK" b="1" cap="all" dirty="0" smtClean="0"/>
              <a:t>	</a:t>
            </a:r>
            <a:r>
              <a:rPr lang="sk-SK" b="1" cap="all" dirty="0" smtClean="0">
                <a:hlinkClick r:id="rId2"/>
              </a:rPr>
              <a:t>Na </a:t>
            </a:r>
            <a:r>
              <a:rPr lang="sk-SK" b="1" cap="all" dirty="0" err="1" smtClean="0">
                <a:hlinkClick r:id="rId2"/>
              </a:rPr>
              <a:t>Bádateľstve</a:t>
            </a:r>
            <a:r>
              <a:rPr lang="sk-SK" b="1" cap="all" dirty="0" smtClean="0">
                <a:hlinkClick r:id="rId2"/>
              </a:rPr>
              <a:t> </a:t>
            </a:r>
            <a:endParaRPr lang="sk-SK" dirty="0" smtClean="0"/>
          </a:p>
          <a:p>
            <a:pPr>
              <a:buNone/>
            </a:pPr>
            <a:r>
              <a:rPr lang="sk-SK" sz="4400" b="1" dirty="0" smtClean="0"/>
              <a:t>B</a:t>
            </a:r>
            <a:r>
              <a:rPr lang="sk-SK" sz="2800" dirty="0" smtClean="0"/>
              <a:t>ASED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b="1" cap="all" dirty="0"/>
              <a:t>	</a:t>
            </a:r>
            <a:r>
              <a:rPr lang="sk-SK" b="1" cap="all" dirty="0" err="1" smtClean="0">
                <a:hlinkClick r:id="rId2"/>
              </a:rPr>
              <a:t>založEN</a:t>
            </a:r>
            <a:r>
              <a:rPr lang="sk-SK" b="1" cap="all" dirty="0" err="1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É</a:t>
            </a:r>
            <a:endParaRPr lang="sk-SK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sk-SK" sz="4400" b="1" dirty="0" smtClean="0"/>
              <a:t>S</a:t>
            </a:r>
            <a:r>
              <a:rPr lang="sk-SK" sz="2800" dirty="0" smtClean="0"/>
              <a:t>CIENCE </a:t>
            </a:r>
            <a:r>
              <a:rPr lang="sk-SK" b="1" cap="all" dirty="0" smtClean="0">
                <a:hlinkClick r:id="rId2"/>
              </a:rPr>
              <a:t>PRÍRODOVEDNÉ </a:t>
            </a:r>
            <a:endParaRPr lang="sk-SK" dirty="0" smtClean="0"/>
          </a:p>
          <a:p>
            <a:pPr>
              <a:buNone/>
            </a:pPr>
            <a:r>
              <a:rPr lang="sk-SK" sz="4800" b="1" dirty="0" smtClean="0"/>
              <a:t>E</a:t>
            </a:r>
            <a:r>
              <a:rPr lang="sk-SK" sz="2800" dirty="0" smtClean="0"/>
              <a:t>DUCATION  </a:t>
            </a:r>
            <a:r>
              <a:rPr lang="sk-SK" b="1" cap="all" dirty="0" smtClean="0">
                <a:hlinkClick r:id="rId2"/>
              </a:rPr>
              <a:t>VZDELÁVANI</a:t>
            </a:r>
            <a:r>
              <a:rPr lang="sk-SK" b="1" cap="all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E</a:t>
            </a:r>
            <a:endParaRPr lang="sk-SK" b="1" cap="al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D4DD-AAA5-45D6-A332-70537C43EF64}" type="datetime1">
              <a:rPr lang="sk-SK" smtClean="0"/>
              <a:pPr/>
              <a:t>28. 10. 2014</a:t>
            </a:fld>
            <a:endParaRPr lang="sk-SK" dirty="0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092" y="1357298"/>
            <a:ext cx="47149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66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cs typeface="Arial" pitchFamily="34" charset="0"/>
              </a:rPr>
              <a:t>How we implement IBSE</a:t>
            </a:r>
            <a:endParaRPr lang="en-GB" sz="4000" dirty="0"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dirty="0" smtClean="0">
                <a:cs typeface="Arial" pitchFamily="34" charset="0"/>
              </a:rPr>
              <a:t>Our school tries to carry out </a:t>
            </a:r>
            <a:r>
              <a:rPr lang="en-GB" sz="3600" b="1" dirty="0" smtClean="0">
                <a:cs typeface="Arial" pitchFamily="34" charset="0"/>
              </a:rPr>
              <a:t>activities that support ideas of IBSE</a:t>
            </a:r>
            <a:r>
              <a:rPr lang="sk-SK" sz="3600" b="1" dirty="0" smtClean="0">
                <a:cs typeface="Arial" pitchFamily="34" charset="0"/>
              </a:rPr>
              <a:t>.</a:t>
            </a:r>
            <a:endParaRPr lang="en-GB" sz="3600" b="1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dirty="0" smtClean="0">
                <a:cs typeface="Arial" pitchFamily="34" charset="0"/>
              </a:rPr>
              <a:t>Types of activities</a:t>
            </a:r>
            <a:r>
              <a:rPr lang="sk-SK" sz="3600" dirty="0" smtClean="0">
                <a:cs typeface="Arial" pitchFamily="34" charset="0"/>
              </a:rPr>
              <a:t>:</a:t>
            </a:r>
            <a:endParaRPr lang="en-GB" sz="3600" dirty="0" smtClean="0"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600" dirty="0" smtClean="0">
                <a:cs typeface="Arial" pitchFamily="34" charset="0"/>
              </a:rPr>
              <a:t>regular textbook activities, home assignments</a:t>
            </a:r>
            <a:r>
              <a:rPr lang="sk-SK" sz="3600" dirty="0" smtClean="0">
                <a:cs typeface="Arial" pitchFamily="34" charset="0"/>
              </a:rPr>
              <a:t>,</a:t>
            </a:r>
            <a:endParaRPr lang="en-GB" sz="3600" dirty="0" smtClean="0"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600" dirty="0" smtClean="0">
                <a:cs typeface="Arial" pitchFamily="34" charset="0"/>
              </a:rPr>
              <a:t>special science events, e.</a:t>
            </a:r>
            <a:r>
              <a:rPr lang="sk-SK" sz="3600" dirty="0" smtClean="0">
                <a:cs typeface="Arial" pitchFamily="34" charset="0"/>
              </a:rPr>
              <a:t> </a:t>
            </a:r>
            <a:r>
              <a:rPr lang="en-GB" sz="3600" dirty="0" smtClean="0">
                <a:cs typeface="Arial" pitchFamily="34" charset="0"/>
              </a:rPr>
              <a:t>g. </a:t>
            </a:r>
            <a:r>
              <a:rPr lang="en-GB" sz="3600" b="1" dirty="0" smtClean="0">
                <a:cs typeface="Arial" pitchFamily="34" charset="0"/>
              </a:rPr>
              <a:t>science open day </a:t>
            </a:r>
            <a:r>
              <a:rPr lang="en-GB" sz="3600" dirty="0" smtClean="0">
                <a:cs typeface="Arial" pitchFamily="34" charset="0"/>
              </a:rPr>
              <a:t>for parents, </a:t>
            </a:r>
            <a:r>
              <a:rPr lang="en-GB" sz="3600" b="1" dirty="0" smtClean="0">
                <a:cs typeface="Arial" pitchFamily="34" charset="0"/>
              </a:rPr>
              <a:t>science lessons </a:t>
            </a:r>
            <a:r>
              <a:rPr lang="en-GB" sz="3600" dirty="0" smtClean="0">
                <a:cs typeface="Arial" pitchFamily="34" charset="0"/>
              </a:rPr>
              <a:t>for elementary school pupils, </a:t>
            </a:r>
            <a:r>
              <a:rPr lang="en-GB" sz="3600" b="1" dirty="0" smtClean="0">
                <a:cs typeface="Arial" pitchFamily="34" charset="0"/>
              </a:rPr>
              <a:t>science conference </a:t>
            </a:r>
            <a:r>
              <a:rPr lang="en-GB" sz="3600" dirty="0" smtClean="0">
                <a:cs typeface="Arial" pitchFamily="34" charset="0"/>
              </a:rPr>
              <a:t>at school or at science institution</a:t>
            </a:r>
            <a:r>
              <a:rPr lang="sk-SK" sz="3600" dirty="0" smtClean="0">
                <a:cs typeface="Arial" pitchFamily="34" charset="0"/>
              </a:rPr>
              <a:t>,</a:t>
            </a:r>
            <a:endParaRPr lang="en-GB" sz="3600" dirty="0" smtClean="0"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3600" b="1" dirty="0" smtClean="0">
                <a:cs typeface="Arial" pitchFamily="34" charset="0"/>
              </a:rPr>
              <a:t>activities in cooperation with science institutions</a:t>
            </a:r>
            <a:r>
              <a:rPr lang="sk-SK" sz="3600" b="1" dirty="0" smtClean="0">
                <a:cs typeface="Arial" pitchFamily="34" charset="0"/>
              </a:rPr>
              <a:t>.</a:t>
            </a:r>
            <a:endParaRPr lang="en-GB" sz="3600" dirty="0" smtClean="0"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E942-81AB-4084-A12D-6A37C9066FDA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366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cs typeface="Arial" pitchFamily="34" charset="0"/>
              </a:rPr>
              <a:t>How we assess IBSE in school </a:t>
            </a:r>
            <a:endParaRPr lang="en-GB" sz="4000" dirty="0">
              <a:cs typeface="Arial" pitchFamily="34" charset="0"/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sk-SK" sz="2800" dirty="0">
                <a:cs typeface="Arial" pitchFamily="34" charset="0"/>
              </a:rPr>
              <a:t>Príprava a plánovanie experimentu.</a:t>
            </a:r>
            <a:endParaRPr lang="en-GB" sz="2800" dirty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sk-SK" sz="2800" dirty="0">
                <a:cs typeface="Arial" pitchFamily="34" charset="0"/>
              </a:rPr>
              <a:t>Úroveň formulácie hypotéz.</a:t>
            </a:r>
            <a:endParaRPr lang="en-GB" sz="2800" dirty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sk-SK" sz="2800" dirty="0">
                <a:cs typeface="Arial" pitchFamily="34" charset="0"/>
              </a:rPr>
              <a:t>Realizácia a vyhodnotenie samotného experimentu.</a:t>
            </a:r>
            <a:endParaRPr lang="en-GB" sz="2800" dirty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sk-SK" sz="2800" dirty="0">
                <a:cs typeface="Arial" pitchFamily="34" charset="0"/>
              </a:rPr>
              <a:t>Hľadanie informácií z vhodných zdrojov (internet, encyklopédie,...).</a:t>
            </a:r>
            <a:endParaRPr lang="en-GB" sz="2800" dirty="0"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sk-SK" sz="2800" dirty="0">
                <a:cs typeface="Arial" pitchFamily="34" charset="0"/>
              </a:rPr>
              <a:t>Schopnosť pracovať v skupine.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5505-F569-418F-BCCA-C93D0BD2FB8F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39552" y="1601416"/>
            <a:ext cx="7992888" cy="398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1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1071546"/>
            <a:ext cx="292805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cs typeface="Arial" pitchFamily="34" charset="0"/>
              </a:rPr>
              <a:t>How to melt chocolate 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32898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b="1" dirty="0" smtClean="0">
                <a:cs typeface="Arial" pitchFamily="34" charset="0"/>
              </a:rPr>
              <a:t>H</a:t>
            </a:r>
            <a:r>
              <a:rPr lang="en-GB" sz="2800" b="1" dirty="0" err="1" smtClean="0">
                <a:cs typeface="Arial" pitchFamily="34" charset="0"/>
              </a:rPr>
              <a:t>ome</a:t>
            </a:r>
            <a:r>
              <a:rPr lang="en-GB" sz="2800" b="1" dirty="0" smtClean="0">
                <a:cs typeface="Arial" pitchFamily="34" charset="0"/>
              </a:rPr>
              <a:t> </a:t>
            </a:r>
            <a:r>
              <a:rPr lang="en-GB" sz="2800" b="1" dirty="0" err="1" smtClean="0">
                <a:cs typeface="Arial" pitchFamily="34" charset="0"/>
              </a:rPr>
              <a:t>assignmen</a:t>
            </a:r>
            <a:r>
              <a:rPr lang="sk-SK" sz="2800" b="1" dirty="0" smtClean="0">
                <a:cs typeface="Arial" pitchFamily="34" charset="0"/>
              </a:rPr>
              <a:t>t,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800" b="1" dirty="0" smtClean="0">
                <a:cs typeface="Arial" pitchFamily="34" charset="0"/>
              </a:rPr>
              <a:t>p</a:t>
            </a:r>
            <a:r>
              <a:rPr lang="en-GB" sz="2800" b="1" dirty="0" err="1" smtClean="0">
                <a:cs typeface="Arial" pitchFamily="34" charset="0"/>
              </a:rPr>
              <a:t>eer</a:t>
            </a:r>
            <a:r>
              <a:rPr lang="en-GB" sz="2800" b="1" dirty="0" smtClean="0">
                <a:cs typeface="Arial" pitchFamily="34" charset="0"/>
              </a:rPr>
              <a:t> assessment </a:t>
            </a:r>
            <a:r>
              <a:rPr lang="en-GB" sz="2800" dirty="0" smtClean="0">
                <a:cs typeface="Arial" pitchFamily="34" charset="0"/>
              </a:rPr>
              <a:t>by pupils from the same class who did not know the names of assessed friends, </a:t>
            </a:r>
            <a:endParaRPr lang="sk-SK" sz="28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>
                <a:cs typeface="Arial" pitchFamily="34" charset="0"/>
              </a:rPr>
              <a:t>they </a:t>
            </a:r>
            <a:r>
              <a:rPr lang="sk-SK" sz="2800" dirty="0" err="1" smtClean="0">
                <a:cs typeface="Arial" pitchFamily="34" charset="0"/>
              </a:rPr>
              <a:t>used</a:t>
            </a:r>
            <a:r>
              <a:rPr lang="en-GB" sz="2800" b="1" dirty="0" smtClean="0">
                <a:cs typeface="Arial" pitchFamily="34" charset="0"/>
              </a:rPr>
              <a:t> 5 scaled rubrics</a:t>
            </a:r>
            <a:r>
              <a:rPr lang="sk-SK" sz="2800" b="1" dirty="0" smtClean="0">
                <a:cs typeface="Arial" pitchFamily="34" charset="0"/>
              </a:rPr>
              <a:t>.</a:t>
            </a:r>
            <a:endParaRPr lang="en-GB" sz="2800" b="1" dirty="0" smtClean="0">
              <a:cs typeface="Arial" pitchFamily="34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9D93-BB86-4AFC-9A17-CA75269969E4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1027" name="Obrázok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191" y="1714488"/>
            <a:ext cx="264380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5143504" y="428604"/>
          <a:ext cx="2708830" cy="2024612"/>
        </p:xfrm>
        <a:graphic>
          <a:graphicData uri="http://schemas.openxmlformats.org/presentationml/2006/ole">
            <p:oleObj spid="_x0000_s12310" name="Bitová mapa" r:id="rId3" imgW="8752381" imgH="6428571" progId="PBrush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cs typeface="Arial" pitchFamily="34" charset="0"/>
              </a:rPr>
              <a:t>Which objects conduct electric </a:t>
            </a:r>
            <a:r>
              <a:rPr lang="sk-SK" dirty="0" smtClean="0">
                <a:cs typeface="Arial" pitchFamily="34" charset="0"/>
              </a:rPr>
              <a:t/>
            </a:r>
            <a:br>
              <a:rPr lang="sk-SK" dirty="0" smtClean="0">
                <a:cs typeface="Arial" pitchFamily="34" charset="0"/>
              </a:rPr>
            </a:br>
            <a:r>
              <a:rPr lang="en-GB" dirty="0" smtClean="0">
                <a:cs typeface="Arial" pitchFamily="34" charset="0"/>
              </a:rPr>
              <a:t>current</a:t>
            </a:r>
            <a:endParaRPr lang="sk-SK" dirty="0"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686320"/>
          </a:xfrm>
        </p:spPr>
        <p:txBody>
          <a:bodyPr>
            <a:noAutofit/>
          </a:bodyPr>
          <a:lstStyle/>
          <a:p>
            <a:pPr marL="261938" indent="-261938">
              <a:buNone/>
              <a:tabLst>
                <a:tab pos="93663" algn="l"/>
              </a:tabLst>
            </a:pPr>
            <a:r>
              <a:rPr lang="sk-SK" sz="2000" i="1" dirty="0" smtClean="0">
                <a:cs typeface="Arial" pitchFamily="34" charset="0"/>
              </a:rPr>
              <a:t>IBSE</a:t>
            </a:r>
            <a:r>
              <a:rPr lang="en-US" sz="2000" i="1" dirty="0" smtClean="0">
                <a:cs typeface="Arial" pitchFamily="34" charset="0"/>
              </a:rPr>
              <a:t> </a:t>
            </a:r>
            <a:r>
              <a:rPr lang="en-US" sz="2000" i="1" dirty="0" err="1" smtClean="0">
                <a:cs typeface="Arial" pitchFamily="34" charset="0"/>
              </a:rPr>
              <a:t>activit</a:t>
            </a:r>
            <a:r>
              <a:rPr lang="sk-SK" sz="2000" i="1" dirty="0" smtClean="0">
                <a:cs typeface="Arial" pitchFamily="34" charset="0"/>
              </a:rPr>
              <a:t>a</a:t>
            </a:r>
          </a:p>
          <a:p>
            <a:pPr marL="261938" indent="-261938">
              <a:buNone/>
              <a:tabLst>
                <a:tab pos="93663" algn="l"/>
              </a:tabLst>
            </a:pPr>
            <a:r>
              <a:rPr lang="sk-SK" sz="2000" b="1" dirty="0" smtClean="0">
                <a:cs typeface="Arial" pitchFamily="34" charset="0"/>
              </a:rPr>
              <a:t>Ktoré látky vedú elektrický prúd:</a:t>
            </a:r>
          </a:p>
          <a:p>
            <a:pPr marL="261938" indent="-261938">
              <a:lnSpc>
                <a:spcPct val="120000"/>
              </a:lnSpc>
              <a:tabLst>
                <a:tab pos="93663" algn="l"/>
              </a:tabLst>
            </a:pPr>
            <a:r>
              <a:rPr lang="sk-SK" sz="2000" dirty="0" smtClean="0">
                <a:cs typeface="Arial" pitchFamily="34" charset="0"/>
              </a:rPr>
              <a:t>žiaci dostali </a:t>
            </a:r>
            <a:r>
              <a:rPr lang="sk-SK" sz="2000" b="1" dirty="0" smtClean="0">
                <a:cs typeface="Arial" pitchFamily="34" charset="0"/>
              </a:rPr>
              <a:t>pripravený pracovný list,</a:t>
            </a:r>
          </a:p>
          <a:p>
            <a:pPr marL="261938" indent="-261938">
              <a:lnSpc>
                <a:spcPct val="120000"/>
              </a:lnSpc>
              <a:tabLst>
                <a:tab pos="93663" algn="l"/>
              </a:tabLst>
            </a:pPr>
            <a:r>
              <a:rPr lang="sk-SK" sz="2000" b="1" dirty="0" smtClean="0">
                <a:cs typeface="Arial" pitchFamily="34" charset="0"/>
              </a:rPr>
              <a:t>pojmová mapka,</a:t>
            </a:r>
          </a:p>
          <a:p>
            <a:pPr marL="261938" indent="-261938">
              <a:lnSpc>
                <a:spcPct val="120000"/>
              </a:lnSpc>
              <a:tabLst>
                <a:tab pos="93663" algn="l"/>
              </a:tabLst>
            </a:pPr>
            <a:r>
              <a:rPr lang="sk-SK" sz="2000" b="1" dirty="0" smtClean="0">
                <a:cs typeface="Arial" pitchFamily="34" charset="0"/>
              </a:rPr>
              <a:t>tabuľka s </a:t>
            </a:r>
            <a:r>
              <a:rPr lang="sk-SK" sz="2000" dirty="0" smtClean="0">
                <a:cs typeface="Arial" pitchFamily="34" charset="0"/>
              </a:rPr>
              <a:t>výberom vhodných predmetov na elektrická vodivosť/</a:t>
            </a:r>
            <a:r>
              <a:rPr lang="sk-SK" sz="2000" dirty="0" err="1" smtClean="0">
                <a:cs typeface="Arial" pitchFamily="34" charset="0"/>
              </a:rPr>
              <a:t>nevodivosť</a:t>
            </a:r>
            <a:r>
              <a:rPr lang="sk-SK" sz="2000" dirty="0" smtClean="0">
                <a:cs typeface="Arial" pitchFamily="34" charset="0"/>
              </a:rPr>
              <a:t> (plastová, kovová  lyžička, zlatý prsteň, guma a pod.),</a:t>
            </a:r>
          </a:p>
          <a:p>
            <a:pPr marL="261938" indent="-261938">
              <a:lnSpc>
                <a:spcPct val="120000"/>
              </a:lnSpc>
              <a:tabLst>
                <a:tab pos="93663" algn="l"/>
              </a:tabLst>
            </a:pPr>
            <a:r>
              <a:rPr lang="sk-SK" sz="2000" dirty="0" smtClean="0">
                <a:cs typeface="Arial" pitchFamily="34" charset="0"/>
              </a:rPr>
              <a:t>hypotézy,</a:t>
            </a:r>
            <a:endParaRPr lang="en-US" sz="2000" dirty="0" smtClean="0">
              <a:cs typeface="Arial" pitchFamily="34" charset="0"/>
            </a:endParaRPr>
          </a:p>
          <a:p>
            <a:pPr marL="261938" indent="-261938">
              <a:lnSpc>
                <a:spcPct val="120000"/>
              </a:lnSpc>
              <a:tabLst>
                <a:tab pos="93663" algn="l"/>
              </a:tabLst>
            </a:pPr>
            <a:r>
              <a:rPr lang="sk-SK" sz="2000" b="1" dirty="0" smtClean="0">
                <a:cs typeface="Arial" pitchFamily="34" charset="0"/>
              </a:rPr>
              <a:t>výsledky pozorovaní v experimente, </a:t>
            </a:r>
          </a:p>
          <a:p>
            <a:pPr marL="261938" indent="-261938">
              <a:lnSpc>
                <a:spcPct val="120000"/>
              </a:lnSpc>
              <a:tabLst>
                <a:tab pos="93663" algn="l"/>
              </a:tabLst>
            </a:pPr>
            <a:r>
              <a:rPr lang="sk-SK" sz="2000" b="1" dirty="0">
                <a:cs typeface="Arial" pitchFamily="34" charset="0"/>
              </a:rPr>
              <a:t>z</a:t>
            </a:r>
            <a:r>
              <a:rPr lang="sk-SK" sz="2000" b="1" dirty="0" smtClean="0">
                <a:cs typeface="Arial" pitchFamily="34" charset="0"/>
              </a:rPr>
              <a:t>áver.</a:t>
            </a:r>
            <a:endParaRPr lang="sk-SK" sz="2000" dirty="0" smtClean="0">
              <a:cs typeface="Arial" pitchFamily="34" charset="0"/>
            </a:endParaRP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8BC4-9C31-4C4D-A247-150F16717C1F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8350864"/>
              </p:ext>
            </p:extLst>
          </p:nvPr>
        </p:nvGraphicFramePr>
        <p:xfrm>
          <a:off x="5786446" y="2500306"/>
          <a:ext cx="3111701" cy="3308421"/>
        </p:xfrm>
        <a:graphic>
          <a:graphicData uri="http://schemas.openxmlformats.org/presentationml/2006/ole">
            <p:oleObj spid="_x0000_s12311" name="Bitová mapa" r:id="rId4" imgW="13085714" imgH="56491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elplo_pojmova map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35646" y="1285861"/>
            <a:ext cx="410428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cs typeface="Arial" pitchFamily="34" charset="0"/>
              </a:rPr>
              <a:t>Heat, heat conduction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3686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cs typeface="Arial" pitchFamily="34" charset="0"/>
              </a:rPr>
              <a:t>For the whole class of 7</a:t>
            </a:r>
            <a:r>
              <a:rPr lang="en-GB" sz="2400" baseline="30000" dirty="0" smtClean="0">
                <a:cs typeface="Arial" pitchFamily="34" charset="0"/>
              </a:rPr>
              <a:t>th</a:t>
            </a:r>
            <a:r>
              <a:rPr lang="sk-SK" sz="2400" baseline="30000" dirty="0" smtClean="0">
                <a:cs typeface="Arial" pitchFamily="34" charset="0"/>
              </a:rPr>
              <a:t> </a:t>
            </a:r>
            <a:r>
              <a:rPr lang="en-GB" sz="2400" dirty="0" smtClean="0">
                <a:cs typeface="Arial" pitchFamily="34" charset="0"/>
              </a:rPr>
              <a:t>-</a:t>
            </a:r>
            <a:r>
              <a:rPr lang="sk-SK" sz="2400" dirty="0" smtClean="0">
                <a:cs typeface="Arial" pitchFamily="34" charset="0"/>
              </a:rPr>
              <a:t> </a:t>
            </a:r>
            <a:r>
              <a:rPr lang="en-GB" sz="2400" dirty="0" smtClean="0">
                <a:cs typeface="Arial" pitchFamily="34" charset="0"/>
              </a:rPr>
              <a:t>grade pupils.</a:t>
            </a:r>
            <a:endParaRPr lang="sk-SK" sz="2400" dirty="0" smtClean="0"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cs typeface="Arial" pitchFamily="34" charset="0"/>
              </a:rPr>
              <a:t> </a:t>
            </a:r>
            <a:r>
              <a:rPr lang="sk-SK" sz="2400" dirty="0" smtClean="0">
                <a:cs typeface="Arial" pitchFamily="34" charset="0"/>
              </a:rPr>
              <a:t>Aktivita zameraná na: </a:t>
            </a:r>
          </a:p>
          <a:p>
            <a:r>
              <a:rPr lang="sk-SK" sz="2400" dirty="0" smtClean="0">
                <a:cs typeface="Arial" pitchFamily="34" charset="0"/>
              </a:rPr>
              <a:t>tepelnú výmenu medzi teplou a studenou vodou v rôznych druhoch nádob,</a:t>
            </a:r>
          </a:p>
          <a:p>
            <a:r>
              <a:rPr lang="sk-SK" sz="2400" dirty="0" smtClean="0">
                <a:cs typeface="Arial" pitchFamily="34" charset="0"/>
              </a:rPr>
              <a:t>na odvod tepla teplej vody podľa toho, kde sú nádoby položené.</a:t>
            </a:r>
            <a:endParaRPr lang="en-GB" sz="2400" dirty="0" smtClean="0">
              <a:cs typeface="Arial" pitchFamily="34" charset="0"/>
            </a:endParaRPr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2D7-2823-4E1B-B1F7-611813DEDBD8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8001024" y="478632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solidFill>
                  <a:schemeClr val="tx2"/>
                </a:solidFill>
              </a:rPr>
              <a:t>Maruška</a:t>
            </a:r>
            <a:r>
              <a:rPr lang="sk-SK" sz="1200" dirty="0" smtClean="0">
                <a:solidFill>
                  <a:schemeClr val="tx2"/>
                </a:solidFill>
              </a:rPr>
              <a:t> G.</a:t>
            </a:r>
            <a:endParaRPr lang="sk-SK" sz="1200" dirty="0">
              <a:solidFill>
                <a:schemeClr val="tx2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00034" y="4786322"/>
            <a:ext cx="8643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en-GB" sz="2400" b="1" dirty="0" smtClean="0">
                <a:cs typeface="Arial" pitchFamily="34" charset="0"/>
              </a:rPr>
              <a:t>There is an example of a very rich concept map </a:t>
            </a:r>
            <a:r>
              <a:rPr lang="en-GB" sz="2400" dirty="0" smtClean="0">
                <a:cs typeface="Arial" pitchFamily="34" charset="0"/>
              </a:rPr>
              <a:t>(4 points). </a:t>
            </a:r>
            <a:r>
              <a:rPr lang="en-GB" sz="2400" b="1" dirty="0" smtClean="0">
                <a:cs typeface="Arial" pitchFamily="34" charset="0"/>
              </a:rPr>
              <a:t> </a:t>
            </a:r>
            <a:r>
              <a:rPr lang="en-GB" sz="2400" dirty="0" smtClean="0">
                <a:cs typeface="Arial" pitchFamily="34" charset="0"/>
              </a:rPr>
              <a:t>Involving terms in branches (more than 50)</a:t>
            </a:r>
            <a:r>
              <a:rPr lang="sk-SK" sz="2400" dirty="0" smtClean="0">
                <a:cs typeface="Arial" pitchFamily="34" charset="0"/>
              </a:rPr>
              <a:t>.</a:t>
            </a:r>
            <a:endParaRPr lang="en-GB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pitchFamily="34" charset="0"/>
              </a:rPr>
              <a:t>Assessing IBSE in cooperation   with science institutions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3300" b="1" dirty="0" smtClean="0">
                <a:cs typeface="Arial" pitchFamily="34" charset="0"/>
              </a:rPr>
              <a:t>Hodnotenie aktivít, </a:t>
            </a:r>
            <a:r>
              <a:rPr lang="sk-SK" sz="3300" dirty="0" smtClean="0">
                <a:cs typeface="Arial" pitchFamily="34" charset="0"/>
              </a:rPr>
              <a:t>ktoré sa uskutočnili v spolupráci so SAV, PF UPJŠ a TU bolo zamerané na: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300" dirty="0" smtClean="0">
                <a:cs typeface="Arial" pitchFamily="34" charset="0"/>
              </a:rPr>
              <a:t>postoje </a:t>
            </a:r>
            <a:r>
              <a:rPr lang="sk-SK" sz="3300" dirty="0">
                <a:cs typeface="Arial" pitchFamily="34" charset="0"/>
              </a:rPr>
              <a:t>žiakov, chuť </a:t>
            </a:r>
            <a:r>
              <a:rPr lang="sk-SK" sz="3300" dirty="0" smtClean="0">
                <a:cs typeface="Arial" pitchFamily="34" charset="0"/>
              </a:rPr>
              <a:t>bádať,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300" dirty="0" smtClean="0">
                <a:cs typeface="Arial" pitchFamily="34" charset="0"/>
              </a:rPr>
              <a:t>schopnosť </a:t>
            </a:r>
            <a:r>
              <a:rPr lang="sk-SK" sz="3300" dirty="0">
                <a:cs typeface="Arial" pitchFamily="34" charset="0"/>
              </a:rPr>
              <a:t>pracovať s </a:t>
            </a:r>
            <a:r>
              <a:rPr lang="sk-SK" sz="3300" dirty="0" smtClean="0">
                <a:cs typeface="Arial" pitchFamily="34" charset="0"/>
              </a:rPr>
              <a:t>prístrojmi,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300" dirty="0">
                <a:cs typeface="Arial" pitchFamily="34" charset="0"/>
              </a:rPr>
              <a:t>s</a:t>
            </a:r>
            <a:r>
              <a:rPr lang="sk-SK" sz="3300" dirty="0" smtClean="0">
                <a:cs typeface="Arial" pitchFamily="34" charset="0"/>
              </a:rPr>
              <a:t>chopnosť </a:t>
            </a:r>
            <a:r>
              <a:rPr lang="sk-SK" sz="3300" dirty="0">
                <a:cs typeface="Arial" pitchFamily="34" charset="0"/>
              </a:rPr>
              <a:t>pracovať v skupine a deliť si </a:t>
            </a:r>
            <a:r>
              <a:rPr lang="sk-SK" sz="3300" dirty="0" smtClean="0">
                <a:cs typeface="Arial" pitchFamily="34" charset="0"/>
              </a:rPr>
              <a:t>úlohy,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300" dirty="0">
                <a:cs typeface="Arial" pitchFamily="34" charset="0"/>
              </a:rPr>
              <a:t>p</a:t>
            </a:r>
            <a:r>
              <a:rPr lang="sk-SK" sz="3300" dirty="0" smtClean="0">
                <a:cs typeface="Arial" pitchFamily="34" charset="0"/>
              </a:rPr>
              <a:t>lánovanie </a:t>
            </a:r>
            <a:r>
              <a:rPr lang="sk-SK" sz="3300" dirty="0">
                <a:cs typeface="Arial" pitchFamily="34" charset="0"/>
              </a:rPr>
              <a:t>experimentu, zbieranie a vyhodnotenie údajov, práca s grafmi a tabuľkami (</a:t>
            </a:r>
            <a:r>
              <a:rPr lang="sk-SK" sz="3300" dirty="0" err="1" smtClean="0">
                <a:cs typeface="Arial" pitchFamily="34" charset="0"/>
              </a:rPr>
              <a:t>excel</a:t>
            </a:r>
            <a:r>
              <a:rPr lang="sk-SK" sz="3300" dirty="0" smtClean="0">
                <a:cs typeface="Arial" pitchFamily="34" charset="0"/>
              </a:rPr>
              <a:t>),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300" dirty="0">
                <a:cs typeface="Arial" pitchFamily="34" charset="0"/>
              </a:rPr>
              <a:t>p</a:t>
            </a:r>
            <a:r>
              <a:rPr lang="sk-SK" sz="3300" dirty="0" smtClean="0">
                <a:cs typeface="Arial" pitchFamily="34" charset="0"/>
              </a:rPr>
              <a:t>ráca </a:t>
            </a:r>
            <a:r>
              <a:rPr lang="sk-SK" sz="3300" dirty="0">
                <a:cs typeface="Arial" pitchFamily="34" charset="0"/>
              </a:rPr>
              <a:t>s informačnými </a:t>
            </a:r>
            <a:r>
              <a:rPr lang="sk-SK" sz="3300" dirty="0" smtClean="0">
                <a:cs typeface="Arial" pitchFamily="34" charset="0"/>
              </a:rPr>
              <a:t>zdrojmi,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3300" dirty="0">
                <a:cs typeface="Arial" pitchFamily="34" charset="0"/>
              </a:rPr>
              <a:t>p</a:t>
            </a:r>
            <a:r>
              <a:rPr lang="sk-SK" sz="3300" dirty="0" smtClean="0">
                <a:cs typeface="Arial" pitchFamily="34" charset="0"/>
              </a:rPr>
              <a:t>rezentovanie výsledkov na vedeckých konferenciách (školská, SAV a UPJŠ).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8D3C-43BF-4FE4-80B7-DDAC8F8FA0A5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cs typeface="Arial" pitchFamily="34" charset="0"/>
              </a:rPr>
              <a:t>Human and horse hair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dirty="0" smtClean="0">
                <a:cs typeface="Arial" pitchFamily="34" charset="0"/>
              </a:rPr>
              <a:t>Spolupráca so SAV.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b="1" dirty="0" smtClean="0">
                <a:cs typeface="Arial" pitchFamily="34" charset="0"/>
              </a:rPr>
              <a:t>Žiaci porovnávali rôzne vlastnosti rôznych vlasov </a:t>
            </a:r>
            <a:r>
              <a:rPr lang="sk-SK" sz="2400" dirty="0" smtClean="0">
                <a:cs typeface="Arial" pitchFamily="34" charset="0"/>
              </a:rPr>
              <a:t>(dĺžka, kvalita, farba s použitím mikroskopu), napr.  dospelej osoby, </a:t>
            </a:r>
            <a:r>
              <a:rPr lang="sk-SK" sz="2400" dirty="0" err="1" smtClean="0">
                <a:cs typeface="Arial" pitchFamily="34" charset="0"/>
              </a:rPr>
              <a:t>kojenca</a:t>
            </a:r>
            <a:r>
              <a:rPr lang="sk-SK" sz="2400" dirty="0" smtClean="0">
                <a:cs typeface="Arial" pitchFamily="34" charset="0"/>
              </a:rPr>
              <a:t>, vlastné vlasy, konský vlas, mačací chlp.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2400" dirty="0" smtClean="0">
                <a:cs typeface="Arial" pitchFamily="34" charset="0"/>
              </a:rPr>
              <a:t>Zisťovali, akou </a:t>
            </a:r>
            <a:r>
              <a:rPr lang="sk-SK" sz="2400" b="1" dirty="0" smtClean="0">
                <a:cs typeface="Arial" pitchFamily="34" charset="0"/>
              </a:rPr>
              <a:t>najväčšou silou </a:t>
            </a:r>
            <a:r>
              <a:rPr lang="sk-SK" sz="2400" dirty="0" smtClean="0">
                <a:cs typeface="Arial" pitchFamily="34" charset="0"/>
              </a:rPr>
              <a:t>možno konský resp. ľudský vlas zaťažiť.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B043-BC92-4D56-A743-95290354F6F0}" type="datetime1">
              <a:rPr lang="sk-SK" smtClean="0"/>
              <a:pPr/>
              <a:t>28. 10. 2014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SMEC 2014, Dublin</a:t>
            </a:r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0F4-B502-4A38-AD38-67952854580F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1285860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1" y="3571876"/>
            <a:ext cx="344117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A68"/>
      </a:hlink>
      <a:folHlink>
        <a:srgbClr val="0082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</TotalTime>
  <Words>773</Words>
  <Application>Microsoft Office PowerPoint</Application>
  <PresentationFormat>Prezentácia na obrazovke (4:3)</PresentationFormat>
  <Paragraphs>142</Paragraphs>
  <Slides>18</Slides>
  <Notes>2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0" baseType="lpstr">
      <vt:lpstr>Motív Office</vt:lpstr>
      <vt:lpstr>Bitová mapa</vt:lpstr>
      <vt:lpstr> SMEC 2014, Dublin </vt:lpstr>
      <vt:lpstr>Stručne o čom je projekt IBSE?</vt:lpstr>
      <vt:lpstr>How we implement IBSE</vt:lpstr>
      <vt:lpstr>How we assess IBSE in school </vt:lpstr>
      <vt:lpstr>How to melt chocolate </vt:lpstr>
      <vt:lpstr>Which objects conduct electric  current</vt:lpstr>
      <vt:lpstr>Heat, heat conduction</vt:lpstr>
      <vt:lpstr>Assessing IBSE in cooperation   with science institutions</vt:lpstr>
      <vt:lpstr>Human and horse hair</vt:lpstr>
      <vt:lpstr>Snímka 10</vt:lpstr>
      <vt:lpstr>How crystals grow</vt:lpstr>
      <vt:lpstr>Snímka 12</vt:lpstr>
      <vt:lpstr>How noisy is our school and its neighbourhood </vt:lpstr>
      <vt:lpstr>Záver</vt:lpstr>
      <vt:lpstr>Snímka 15</vt:lpstr>
      <vt:lpstr>Dublin</vt:lpstr>
      <vt:lpstr>Snímka 17</vt:lpstr>
      <vt:lpstr>Ďakujem za pozornosť RNDr. Dorota Černíková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Dublin</dc:title>
  <dc:creator>dorka</dc:creator>
  <cp:lastModifiedBy>Palo</cp:lastModifiedBy>
  <cp:revision>178</cp:revision>
  <dcterms:created xsi:type="dcterms:W3CDTF">2014-05-18T20:23:21Z</dcterms:created>
  <dcterms:modified xsi:type="dcterms:W3CDTF">2014-10-28T19:33:24Z</dcterms:modified>
</cp:coreProperties>
</file>